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88" r:id="rId4"/>
    <p:sldId id="259" r:id="rId5"/>
    <p:sldId id="275" r:id="rId6"/>
    <p:sldId id="262" r:id="rId7"/>
    <p:sldId id="287" r:id="rId8"/>
    <p:sldId id="261" r:id="rId9"/>
    <p:sldId id="263" r:id="rId10"/>
    <p:sldId id="284" r:id="rId11"/>
    <p:sldId id="264" r:id="rId12"/>
    <p:sldId id="277" r:id="rId13"/>
    <p:sldId id="279" r:id="rId14"/>
    <p:sldId id="266" r:id="rId15"/>
    <p:sldId id="285" r:id="rId16"/>
    <p:sldId id="268" r:id="rId17"/>
    <p:sldId id="276" r:id="rId18"/>
    <p:sldId id="280" r:id="rId19"/>
    <p:sldId id="271" r:id="rId20"/>
    <p:sldId id="272" r:id="rId21"/>
    <p:sldId id="274" r:id="rId22"/>
    <p:sldId id="281" r:id="rId23"/>
    <p:sldId id="278" r:id="rId24"/>
  </p:sldIdLst>
  <p:sldSz cx="9144000" cy="6858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1" clrIdx="1">
    <p:extLst/>
  </p:cmAuthor>
  <p:cmAuthor id="2" name="Milena Radomirovic" initials="MR" lastIdx="24" clrIdx="2">
    <p:extLst/>
  </p:cmAuthor>
  <p:cmAuthor id="3" name="Tatjana Milivojevic" initials="TM" lastIdx="13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8991" autoAdjust="0"/>
  </p:normalViewPr>
  <p:slideViewPr>
    <p:cSldViewPr>
      <p:cViewPr>
        <p:scale>
          <a:sx n="98" d="100"/>
          <a:sy n="98" d="100"/>
        </p:scale>
        <p:origin x="-105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userdata\Desktop\GRAD%20Gradjanski%20vodic%20kroz%20odluku%20o%20budzetu\Prilog%202%20-%20Pomocni%20dokument%20za%20tabele%20i%20grafik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187"/>
          <c:h val="0.47396905974988418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187-400C-AE0C-D299E08B2FF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187-400C-AE0C-D299E08B2FF7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187-400C-AE0C-D299E08B2FF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187-400C-AE0C-D299E08B2FF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187-400C-AE0C-D299E08B2FF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187-400C-AE0C-D299E08B2FF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187-400C-AE0C-D299E08B2FF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9187-400C-AE0C-D299E08B2FF7}"/>
              </c:ext>
            </c:extLst>
          </c:dPt>
          <c:dLbls>
            <c:dLbl>
              <c:idx val="0"/>
              <c:layout>
                <c:manualLayout>
                  <c:x val="0.12121212121212122"/>
                  <c:y val="3.764705882352940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187-400C-AE0C-D299E08B2FF7}"/>
                </c:ext>
              </c:extLst>
            </c:dLbl>
            <c:dLbl>
              <c:idx val="1"/>
              <c:layout>
                <c:manualLayout>
                  <c:x val="6.2803824266439531E-2"/>
                  <c:y val="8.021771831348545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187-400C-AE0C-D299E08B2FF7}"/>
                </c:ext>
              </c:extLst>
            </c:dLbl>
            <c:dLbl>
              <c:idx val="2"/>
              <c:layout>
                <c:manualLayout>
                  <c:x val="0.23771587107605327"/>
                  <c:y val="8.393930656734789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9187-400C-AE0C-D299E08B2FF7}"/>
                </c:ext>
              </c:extLst>
            </c:dLbl>
            <c:dLbl>
              <c:idx val="3"/>
              <c:layout>
                <c:manualLayout>
                  <c:x val="-4.9370594625288547E-2"/>
                  <c:y val="0.13128435464842531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187-400C-AE0C-D299E08B2FF7}"/>
                </c:ext>
              </c:extLst>
            </c:dLbl>
            <c:dLbl>
              <c:idx val="4"/>
              <c:layout>
                <c:manualLayout>
                  <c:x val="-0.12443725388537076"/>
                  <c:y val="1.17760284130687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187-400C-AE0C-D299E08B2FF7}"/>
                </c:ext>
              </c:extLst>
            </c:dLbl>
            <c:dLbl>
              <c:idx val="5"/>
              <c:layout>
                <c:manualLayout>
                  <c:x val="-7.8068823831535683E-2"/>
                  <c:y val="-5.647058823529405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9187-400C-AE0C-D299E08B2FF7}"/>
                </c:ext>
              </c:extLst>
            </c:dLbl>
            <c:dLbl>
              <c:idx val="6"/>
              <c:layout>
                <c:manualLayout>
                  <c:x val="-3.4925526450950178E-2"/>
                  <c:y val="-8.156862745098039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9187-400C-AE0C-D299E08B2FF7}"/>
                </c:ext>
              </c:extLst>
            </c:dLbl>
            <c:dLbl>
              <c:idx val="7"/>
              <c:layout>
                <c:manualLayout>
                  <c:x val="-8.0123266563944515E-2"/>
                  <c:y val="-0.1433458700015439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E-9187-400C-AE0C-D299E08B2FF7}"/>
                </c:ext>
              </c:extLst>
            </c:dLbl>
            <c:dLbl>
              <c:idx val="8"/>
              <c:layout>
                <c:manualLayout>
                  <c:x val="6.4256286338554972E-2"/>
                  <c:y val="-0.1353268948952761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0-F10C-4D1E-848B-FF21BDFCBCBB}"/>
                </c:ext>
              </c:extLst>
            </c:dLbl>
            <c:dLbl>
              <c:idx val="9"/>
              <c:layout>
                <c:manualLayout>
                  <c:x val="0.24447852338950699"/>
                  <c:y val="-0.1756865215377489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11-F10C-4D1E-848B-FF21BDFCBCBB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'Rashodi i izdaci'!$C$6:$C$15</c:f>
              <c:strCache>
                <c:ptCount val="10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отплата камата и пратећи трошкови задуживања</c:v>
                </c:pt>
                <c:pt idx="3">
                  <c:v>субвенције</c:v>
                </c:pt>
                <c:pt idx="4">
                  <c:v>дотације и трансфери</c:v>
                </c:pt>
                <c:pt idx="5">
                  <c:v>социјална помоћ</c:v>
                </c:pt>
                <c:pt idx="6">
                  <c:v>остали расходи</c:v>
                </c:pt>
                <c:pt idx="7">
                  <c:v>капитални издаци</c:v>
                </c:pt>
                <c:pt idx="8">
                  <c:v>издаци за отплату главнице и набавку финансијске имовине</c:v>
                </c:pt>
                <c:pt idx="9">
                  <c:v>средства резерве </c:v>
                </c:pt>
              </c:strCache>
            </c:strRef>
          </c:cat>
          <c:val>
            <c:numRef>
              <c:f>'Rashodi i izdaci'!$D$6:$D$15</c:f>
              <c:numCache>
                <c:formatCode>#,##0</c:formatCode>
                <c:ptCount val="10"/>
                <c:pt idx="0">
                  <c:v>938916328</c:v>
                </c:pt>
                <c:pt idx="1">
                  <c:v>1743865677</c:v>
                </c:pt>
                <c:pt idx="2">
                  <c:v>32682232</c:v>
                </c:pt>
                <c:pt idx="3">
                  <c:v>128350790</c:v>
                </c:pt>
                <c:pt idx="4">
                  <c:v>641226724</c:v>
                </c:pt>
                <c:pt idx="5">
                  <c:v>236480719</c:v>
                </c:pt>
                <c:pt idx="6">
                  <c:v>381613308</c:v>
                </c:pt>
                <c:pt idx="7">
                  <c:v>791129448</c:v>
                </c:pt>
                <c:pt idx="8">
                  <c:v>286486022</c:v>
                </c:pt>
                <c:pt idx="9">
                  <c:v>11000000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187-400C-AE0C-D299E08B2F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b="1" dirty="0"/>
            <a:t>Градска управа</a:t>
          </a:r>
        </a:p>
        <a:p>
          <a:r>
            <a:rPr lang="sr-Cyrl-RS" sz="1600" b="1" dirty="0"/>
            <a:t>Градоначелник</a:t>
          </a:r>
        </a:p>
        <a:p>
          <a:r>
            <a:rPr lang="sr-Cyrl-RS" sz="1600" b="1" dirty="0"/>
            <a:t>Градско веће</a:t>
          </a:r>
        </a:p>
        <a:p>
          <a:r>
            <a:rPr lang="sr-Cyrl-RS" sz="1600" b="1" dirty="0"/>
            <a:t>Скупштина </a:t>
          </a:r>
          <a:r>
            <a:rPr lang="sr-Cyrl-RS" sz="1600" b="1" dirty="0" smtClean="0"/>
            <a:t>града</a:t>
          </a:r>
          <a:r>
            <a:rPr lang="sr-Latn-RS" sz="1600" b="1" dirty="0" smtClean="0"/>
            <a:t> </a:t>
          </a:r>
        </a:p>
        <a:p>
          <a:r>
            <a:rPr lang="sr-Cyrl-RS" sz="1600" b="1" dirty="0" smtClean="0"/>
            <a:t>Заштитник грађана </a:t>
          </a:r>
          <a:endParaRPr lang="sr-Latn-RS" sz="1600" b="1" dirty="0" smtClean="0"/>
        </a:p>
        <a:p>
          <a:r>
            <a:rPr lang="sr-Cyrl-RS" sz="1600" b="1" dirty="0" smtClean="0"/>
            <a:t> Правобранилаштво</a:t>
          </a:r>
          <a:endParaRPr lang="en-US" sz="1600" b="1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/>
            <a:t>Средње школе</a:t>
          </a:r>
        </a:p>
        <a:p>
          <a:r>
            <a:rPr lang="sr-Cyrl-RS" sz="1200" dirty="0"/>
            <a:t>Дом здравља</a:t>
          </a:r>
          <a:endParaRPr lang="en-US" sz="1200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1BBD5950-3292-43EC-AC04-A8011BE7890E}" type="presOf" srcId="{9621BB6C-CCFC-4987-A70A-BF11FC47FFCC}" destId="{EE054ECB-2B3F-4C89-9A19-2C63D69076BA}" srcOrd="0" destOrd="0" presId="urn:microsoft.com/office/officeart/2009/3/layout/CircleRelationship"/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4AC1DE2-74C8-4368-893E-E35456B87F0B}" type="presOf" srcId="{C8F2A349-D54D-4B85-BD78-BA70A66CB9EA}" destId="{3D7780BF-6503-41CB-98CA-855FDE3F921D}" srcOrd="0" destOrd="0" presId="urn:microsoft.com/office/officeart/2009/3/layout/CircleRelationship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A90EF2B5-7CAD-48A5-A3B8-ADCE8CAB0D86}" type="presParOf" srcId="{F67C4AC6-D320-469D-8949-6AC26CBBA3A8}" destId="{3D7780BF-6503-41CB-98CA-855FDE3F921D}" srcOrd="7" destOrd="0" presId="urn:microsoft.com/office/officeart/2009/3/layout/CircleRelationship"/>
    <dgm:cxn modelId="{BBD84C0E-DCDE-49BF-BCAE-FBAB42EE9110}" type="presParOf" srcId="{F67C4AC6-D320-469D-8949-6AC26CBBA3A8}" destId="{0A517365-D512-4D77-9CDF-3D337BCBA867}" srcOrd="8" destOrd="0" presId="urn:microsoft.com/office/officeart/2009/3/layout/CircleRelationship"/>
    <dgm:cxn modelId="{A7E7458B-3EB4-476C-904C-A181E781A990}" type="presParOf" srcId="{0A517365-D512-4D77-9CDF-3D337BCBA867}" destId="{D4397D2C-6DDE-4A42-9855-5F94ADD7F1F8}" srcOrd="0" destOrd="0" presId="urn:microsoft.com/office/officeart/2009/3/layout/CircleRelationship"/>
    <dgm:cxn modelId="{42F94DF9-C333-4C48-A8B5-F86C1281ECF8}" type="presParOf" srcId="{F67C4AC6-D320-469D-8949-6AC26CBBA3A8}" destId="{DF631D91-E916-4387-97B2-68806159FA1A}" srcOrd="9" destOrd="0" presId="urn:microsoft.com/office/officeart/2009/3/layout/CircleRelationship"/>
    <dgm:cxn modelId="{0C4E2CDA-BA64-4149-9092-5B2D7527C52D}" type="presParOf" srcId="{DF631D91-E916-4387-97B2-68806159FA1A}" destId="{05F66E64-01B7-46B5-8689-BB97E0438E53}" srcOrd="0" destOrd="0" presId="urn:microsoft.com/office/officeart/2009/3/layout/CircleRelationship"/>
    <dgm:cxn modelId="{A3DC789C-CEB7-478A-B59D-1D688C0976C2}" type="presParOf" srcId="{F67C4AC6-D320-469D-8949-6AC26CBBA3A8}" destId="{EE054ECB-2B3F-4C89-9A19-2C63D69076BA}" srcOrd="10" destOrd="0" presId="urn:microsoft.com/office/officeart/2009/3/layout/CircleRelationship"/>
    <dgm:cxn modelId="{6FB0B845-56B6-4CFF-B2D3-FC68ECD54BD3}" type="presParOf" srcId="{F67C4AC6-D320-469D-8949-6AC26CBBA3A8}" destId="{93210B8B-460C-4687-B7E6-4051DBCA5FBF}" srcOrd="11" destOrd="0" presId="urn:microsoft.com/office/officeart/2009/3/layout/CircleRelationship"/>
    <dgm:cxn modelId="{A02B0C28-0EC6-4064-B840-7A0C5B67D8D7}" type="presParOf" srcId="{93210B8B-460C-4687-B7E6-4051DBCA5FBF}" destId="{4ABBCF6F-E7DA-4CE7-A2F5-6DD06BFAA1FA}" srcOrd="0" destOrd="0" presId="urn:microsoft.com/office/officeart/2009/3/layout/CircleRelationship"/>
    <dgm:cxn modelId="{C44EEBE8-B538-4188-9A2B-07B18B136D54}" type="presParOf" srcId="{F67C4AC6-D320-469D-8949-6AC26CBBA3A8}" destId="{A1A3314E-DDD0-4BFC-8D48-830B3847C8C1}" srcOrd="12" destOrd="0" presId="urn:microsoft.com/office/officeart/2009/3/layout/CircleRelationship"/>
    <dgm:cxn modelId="{7F9F6CE1-F396-4223-864C-2F7919620E00}" type="presParOf" srcId="{A1A3314E-DDD0-4BFC-8D48-830B3847C8C1}" destId="{A4780608-C72B-40F2-A560-A83F55BD6ABF}" srcOrd="0" destOrd="0" presId="urn:microsoft.com/office/officeart/2009/3/layout/CircleRelationship"/>
    <dgm:cxn modelId="{E94AFA61-B70E-473A-B42C-7C40954BAD76}" type="presParOf" srcId="{F67C4AC6-D320-469D-8949-6AC26CBBA3A8}" destId="{693C14CE-CE42-41FE-8BD3-4BD5115D8392}" srcOrd="13" destOrd="0" presId="urn:microsoft.com/office/officeart/2009/3/layout/CircleRelationship"/>
    <dgm:cxn modelId="{4F2135FD-214B-4F16-A578-ABDBDA87843C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2018. 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 smtClean="0"/>
            <a:t>Стратегија развоја града Панчева</a:t>
          </a:r>
          <a:endParaRPr lang="sr-Latn-RS" sz="1400" dirty="0" smtClean="0">
            <a:solidFill>
              <a:srgbClr val="FF0000"/>
            </a:solidFill>
          </a:endParaRPr>
        </a:p>
        <a:p>
          <a:pPr algn="l"/>
          <a:r>
            <a:rPr lang="sr-Cyrl-RS" sz="1400" dirty="0" smtClean="0"/>
            <a:t>Акциони </a:t>
          </a:r>
          <a:r>
            <a:rPr lang="sr-Cyrl-RS" sz="1400" dirty="0"/>
            <a:t>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  <dgm:t>
        <a:bodyPr/>
        <a:lstStyle/>
        <a:p>
          <a:endParaRPr lang="en-US"/>
        </a:p>
      </dgm:t>
    </dgm:pt>
    <dgm:pt modelId="{61AA8207-A6A4-4905-9FD1-93C90724B340}" type="pres">
      <dgm:prSet presAssocID="{F2167233-387A-4C2A-92FA-201B800AF2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  <dgm:t>
        <a:bodyPr/>
        <a:lstStyle/>
        <a:p>
          <a:endParaRPr lang="en-US"/>
        </a:p>
      </dgm:t>
    </dgm:pt>
    <dgm:pt modelId="{D23E054D-0742-441B-9D09-9EB576968A6E}" type="pres">
      <dgm:prSet presAssocID="{346E9DC4-0947-473F-AED9-9AECED92978F}" presName="connTx" presStyleLbl="parChTrans1D2" presStyleIdx="1" presStyleCnt="5"/>
      <dgm:spPr/>
      <dgm:t>
        <a:bodyPr/>
        <a:lstStyle/>
        <a:p>
          <a:endParaRPr lang="en-US"/>
        </a:p>
      </dgm:t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  <dgm:t>
        <a:bodyPr/>
        <a:lstStyle/>
        <a:p>
          <a:endParaRPr lang="en-US"/>
        </a:p>
      </dgm:t>
    </dgm:pt>
    <dgm:pt modelId="{92BF821D-14E3-40BB-B3C5-212A94A9CA22}" type="pres">
      <dgm:prSet presAssocID="{9324F21A-CF22-404B-991C-F0FAD04F1E1A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  <dgm:t>
        <a:bodyPr/>
        <a:lstStyle/>
        <a:p>
          <a:endParaRPr lang="en-US"/>
        </a:p>
      </dgm:t>
    </dgm:pt>
    <dgm:pt modelId="{7E8E6685-0078-4B86-BC52-3A0FBAF76686}" type="pres">
      <dgm:prSet presAssocID="{F68F9F1A-A0AC-4627-BB76-A21CB9C16ACA}" presName="connTx" presStyleLbl="parChTrans1D2" presStyleIdx="3" presStyleCnt="5"/>
      <dgm:spPr/>
      <dgm:t>
        <a:bodyPr/>
        <a:lstStyle/>
        <a:p>
          <a:endParaRPr lang="en-US"/>
        </a:p>
      </dgm:t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  <dgm:t>
        <a:bodyPr/>
        <a:lstStyle/>
        <a:p>
          <a:endParaRPr lang="en-US"/>
        </a:p>
      </dgm:t>
    </dgm:pt>
    <dgm:pt modelId="{EE9BE54A-48D2-43A6-AD4C-394C0EDDA292}" type="pres">
      <dgm:prSet presAssocID="{B764CED6-B38C-4590-855F-1F4460EB1A27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sr-Cyrl-RS" sz="1050" dirty="0" smtClean="0">
            <a:solidFill>
              <a:schemeClr val="bg1"/>
            </a:solidFill>
          </a:endParaRPr>
        </a:p>
        <a:p>
          <a:r>
            <a:rPr lang="sr-Cyrl-RS" sz="1050" dirty="0" smtClean="0">
              <a:solidFill>
                <a:schemeClr val="bg1"/>
              </a:solidFill>
            </a:rPr>
            <a:t>Средства </a:t>
          </a:r>
          <a:r>
            <a:rPr lang="sr-Cyrl-RS" sz="1050" dirty="0">
              <a:solidFill>
                <a:schemeClr val="bg1"/>
              </a:solidFill>
            </a:rPr>
            <a:t>из осталих </a:t>
          </a:r>
          <a:r>
            <a:rPr lang="sr-Cyrl-RS" sz="1050" dirty="0" smtClean="0">
              <a:solidFill>
                <a:schemeClr val="bg1"/>
              </a:solidFill>
            </a:rPr>
            <a:t>извора </a:t>
          </a:r>
        </a:p>
        <a:p>
          <a:r>
            <a:rPr lang="sr-Cyrl-RS" sz="1050" dirty="0" smtClean="0">
              <a:solidFill>
                <a:schemeClr val="bg1"/>
              </a:solidFill>
            </a:rPr>
            <a:t>667.797.931 динар</a:t>
          </a:r>
        </a:p>
        <a:p>
          <a:endParaRPr lang="en-US" sz="1300" dirty="0">
            <a:solidFill>
              <a:srgbClr val="FF0000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 custT="1"/>
      <dgm:spPr>
        <a:solidFill>
          <a:srgbClr val="FFC000"/>
        </a:solidFill>
      </dgm:spPr>
      <dgm:t>
        <a:bodyPr/>
        <a:lstStyle/>
        <a:p>
          <a:r>
            <a:rPr lang="sr-Cyrl-RS" sz="1050" dirty="0">
              <a:solidFill>
                <a:schemeClr val="bg1"/>
              </a:solidFill>
            </a:rPr>
            <a:t>Средства </a:t>
          </a:r>
          <a:r>
            <a:rPr lang="sr-Cyrl-RS" sz="1050" dirty="0" smtClean="0">
              <a:solidFill>
                <a:schemeClr val="bg1"/>
              </a:solidFill>
            </a:rPr>
            <a:t>из</a:t>
          </a:r>
        </a:p>
        <a:p>
          <a:r>
            <a:rPr lang="sr-Cyrl-RS" sz="1050" dirty="0" smtClean="0">
              <a:solidFill>
                <a:schemeClr val="bg1"/>
              </a:solidFill>
            </a:rPr>
            <a:t> </a:t>
          </a:r>
          <a:r>
            <a:rPr lang="sr-Cyrl-RS" sz="1050" dirty="0">
              <a:solidFill>
                <a:schemeClr val="bg1"/>
              </a:solidFill>
            </a:rPr>
            <a:t>буџета </a:t>
          </a:r>
          <a:r>
            <a:rPr lang="sr-Cyrl-RS" sz="1050" dirty="0" smtClean="0">
              <a:solidFill>
                <a:schemeClr val="bg1"/>
              </a:solidFill>
            </a:rPr>
            <a:t>града</a:t>
          </a:r>
        </a:p>
        <a:p>
          <a:r>
            <a:rPr lang="sr-Cyrl-RS" sz="1050" dirty="0" smtClean="0">
              <a:solidFill>
                <a:schemeClr val="bg1"/>
              </a:solidFill>
            </a:rPr>
            <a:t>3.961.031.486</a:t>
          </a:r>
        </a:p>
        <a:p>
          <a:r>
            <a:rPr lang="sr-Cyrl-RS" sz="1050" dirty="0" smtClean="0">
              <a:solidFill>
                <a:schemeClr val="bg1"/>
              </a:solidFill>
            </a:rPr>
            <a:t>диинара</a:t>
          </a:r>
        </a:p>
        <a:p>
          <a:endParaRPr lang="en-US" sz="1000" dirty="0">
            <a:solidFill>
              <a:schemeClr val="bg1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sr-Cyrl-RS" sz="1050" dirty="0" smtClean="0"/>
            <a:t>Део пренетих </a:t>
          </a:r>
          <a:r>
            <a:rPr lang="sr-Cyrl-RS" sz="1050" dirty="0"/>
            <a:t>средства из ранијих </a:t>
          </a:r>
          <a:r>
            <a:rPr lang="sr-Cyrl-RS" sz="1050" dirty="0" smtClean="0"/>
            <a:t>година у износу од </a:t>
          </a:r>
        </a:p>
        <a:p>
          <a:r>
            <a:rPr lang="sr-Cyrl-RS" sz="1050" dirty="0" smtClean="0"/>
            <a:t>562.921.831 динар</a:t>
          </a:r>
          <a:endParaRPr lang="en-US" sz="1050" dirty="0">
            <a:solidFill>
              <a:srgbClr val="FF0000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092009B7-2960-442B-A6FB-0D8F25F4F5CA}">
      <dgm:prSet/>
      <dgm:spPr>
        <a:solidFill>
          <a:srgbClr val="92D050"/>
        </a:solidFill>
      </dgm:spPr>
      <dgm:t>
        <a:bodyPr/>
        <a:lstStyle/>
        <a:p>
          <a:r>
            <a:rPr lang="sr-Cyrl-RS" dirty="0"/>
            <a:t>Укупан буџет града </a:t>
          </a:r>
          <a:r>
            <a:rPr lang="sr-Cyrl-RS" dirty="0" smtClean="0"/>
            <a:t>5.191.751.248 динара</a:t>
          </a:r>
          <a:endParaRPr lang="en-US" dirty="0">
            <a:solidFill>
              <a:srgbClr val="FF0000"/>
            </a:solidFill>
          </a:endParaRPr>
        </a:p>
      </dgm:t>
    </dgm:pt>
    <dgm:pt modelId="{9B9E4606-8918-432D-AF17-F974BFE575C6}" type="parTrans" cxnId="{521ED7ED-3B46-4CE8-992A-CAB92204B1C6}">
      <dgm:prSet/>
      <dgm:spPr/>
      <dgm:t>
        <a:bodyPr/>
        <a:lstStyle/>
        <a:p>
          <a:endParaRPr lang="en-US"/>
        </a:p>
      </dgm:t>
    </dgm:pt>
    <dgm:pt modelId="{15C2B52E-4F55-4082-BB1C-94031D560EB4}" type="sibTrans" cxnId="{521ED7ED-3B46-4CE8-992A-CAB92204B1C6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6E659A-663E-485D-BF89-FD74BE74A5C4}" type="pres">
      <dgm:prSet presAssocID="{1F884CF4-1E4C-423F-AE7B-0BAC3D97360D}" presName="node" presStyleLbl="node1" presStyleIdx="0" presStyleCnt="4" custScaleX="115319" custScaleY="115733" custLinFactNeighborX="-33127" custLinFactNeighborY="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4" custScaleX="120175" custScaleY="125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3"/>
      <dgm:spPr/>
      <dgm:t>
        <a:bodyPr/>
        <a:lstStyle/>
        <a:p>
          <a:endParaRPr lang="en-US"/>
        </a:p>
      </dgm:t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4" custScaleX="117820" custScaleY="119958" custLinFactNeighborX="-50253" custLinFactNeighborY="-6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9B09D3-4DF0-4A67-B116-C3B0CE10042E}" type="pres">
      <dgm:prSet presAssocID="{097825AB-8F2B-4EF3-ABE1-7DCEF8027B99}" presName="spacerL" presStyleCnt="0"/>
      <dgm:spPr/>
    </dgm:pt>
    <dgm:pt modelId="{87C2FC52-975B-4E62-B5E0-1AB7C844E900}" type="pres">
      <dgm:prSet presAssocID="{097825AB-8F2B-4EF3-ABE1-7DCEF8027B9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01A7D7F-4B49-41A1-BC20-5B8B2DC888CB}" type="pres">
      <dgm:prSet presAssocID="{097825AB-8F2B-4EF3-ABE1-7DCEF8027B99}" presName="spacerR" presStyleCnt="0"/>
      <dgm:spPr/>
    </dgm:pt>
    <dgm:pt modelId="{2DB98FF9-EDB5-4EEE-AFA3-A57C7337F497}" type="pres">
      <dgm:prSet presAssocID="{092009B7-2960-442B-A6FB-0D8F25F4F5CA}" presName="node" presStyleLbl="node1" presStyleIdx="3" presStyleCnt="4" custScaleX="152063" custScaleY="129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4AD3BF7C-9486-4F6F-9899-32B240DDA0E4}" type="presOf" srcId="{097825AB-8F2B-4EF3-ABE1-7DCEF8027B99}" destId="{87C2FC52-975B-4E62-B5E0-1AB7C844E900}" srcOrd="0" destOrd="0" presId="urn:microsoft.com/office/officeart/2005/8/layout/equation1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20F83DCD-3158-453F-967C-EBC1245F7DD9}" type="presOf" srcId="{092009B7-2960-442B-A6FB-0D8F25F4F5CA}" destId="{2DB98FF9-EDB5-4EEE-AFA3-A57C7337F497}" srcOrd="0" destOrd="0" presId="urn:microsoft.com/office/officeart/2005/8/layout/equation1"/>
    <dgm:cxn modelId="{521ED7ED-3B46-4CE8-992A-CAB92204B1C6}" srcId="{028ECFAC-63B3-40F0-9E03-B31D365E432C}" destId="{092009B7-2960-442B-A6FB-0D8F25F4F5CA}" srcOrd="3" destOrd="0" parTransId="{9B9E4606-8918-432D-AF17-F974BFE575C6}" sibTransId="{15C2B52E-4F55-4082-BB1C-94031D560EB4}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  <dgm:cxn modelId="{C76D8E36-7B23-43F0-9C45-92FEB6EDD91E}" type="presParOf" srcId="{688A0EC4-0F6D-4987-959D-CA5F27B3CF24}" destId="{409B09D3-4DF0-4A67-B116-C3B0CE10042E}" srcOrd="9" destOrd="0" presId="urn:microsoft.com/office/officeart/2005/8/layout/equation1"/>
    <dgm:cxn modelId="{5746382A-B224-4354-8E78-8AA20095070E}" type="presParOf" srcId="{688A0EC4-0F6D-4987-959D-CA5F27B3CF24}" destId="{87C2FC52-975B-4E62-B5E0-1AB7C844E900}" srcOrd="10" destOrd="0" presId="urn:microsoft.com/office/officeart/2005/8/layout/equation1"/>
    <dgm:cxn modelId="{7E6443D3-75AF-4CD4-ADB4-3F5DEC67A706}" type="presParOf" srcId="{688A0EC4-0F6D-4987-959D-CA5F27B3CF24}" destId="{B01A7D7F-4B49-41A1-BC20-5B8B2DC888CB}" srcOrd="11" destOrd="0" presId="urn:microsoft.com/office/officeart/2005/8/layout/equation1"/>
    <dgm:cxn modelId="{2EA15DB9-4691-4655-BBAA-3AC0D32206B3}" type="presParOf" srcId="{688A0EC4-0F6D-4987-959D-CA5F27B3CF24}" destId="{2DB98FF9-EDB5-4EEE-AFA3-A57C7337F497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града.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градова. Примања од продаје финансијске имовине  представљају приливе по основу продаје домаћих акција и осталог капитала у корист нивоа градова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града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1D90891A-5CA6-46E0-9B94-066929D862D5}" type="presOf" srcId="{28888755-727E-436B-B2F2-DA7896544A65}" destId="{9312B733-3AEB-49F6-8245-08553BA2949B}" srcOrd="0" destOrd="0" presId="urn:diagrams.loki3.com/BracketList"/>
    <dgm:cxn modelId="{53E397A2-7CAD-4A4C-ABDE-885D92961EB2}" type="presOf" srcId="{FE2BA0E8-81AC-463B-B498-EF464F5BCE06}" destId="{9893D59A-7FEC-486D-89C4-D28135F6121C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E9154DB6-8B71-4C47-A778-19BA49538396}" type="presOf" srcId="{92FD0664-EE76-4121-BE7B-68FC1EE5F4D7}" destId="{C6BA9D27-2D60-4BA7-98A9-E18E57FDB6CB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1021894C-289A-4B28-BA0D-6767C27230B8}" type="presOf" srcId="{D45E583C-4AAD-40D2-9D24-9A0A68141567}" destId="{7BB6658A-32E0-42C7-B82A-240BF45CF27D}" srcOrd="0" destOrd="0" presId="urn:diagrams.loki3.com/BracketList"/>
    <dgm:cxn modelId="{F0833111-710A-438D-8DAD-39E1E37FCCA2}" type="presOf" srcId="{E1AD8724-28DC-48C5-B75E-B0D1F33E6279}" destId="{939B76D1-BB33-4E50-9ECD-839FB5787B9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07D637A-714A-406B-993E-0E5A5B39956B}" type="presOf" srcId="{E1B79EE1-1157-4302-AB0B-8FEDC81165FD}" destId="{F40D94EA-52E0-4740-A924-EAF350BDF213}" srcOrd="0" destOrd="0" presId="urn:diagrams.loki3.com/BracketList"/>
    <dgm:cxn modelId="{39B6D187-F738-494F-864B-824768F311FC}" type="presOf" srcId="{6B14159D-5902-471E-9F91-CEA86CA18597}" destId="{FFFD7BD8-195B-4FA4-9414-4F4C582F5570}" srcOrd="0" destOrd="0" presId="urn:diagrams.loki3.com/BracketList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87FAF999-9E08-4A6A-A6D7-11D7E30AC118}" type="presOf" srcId="{EEA47F19-311D-44B3-AAA4-35C98BD4844B}" destId="{EFEB1020-9C17-48DC-BBE0-54FA743F9F75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и примања  </a:t>
          </a:r>
          <a:r>
            <a:rPr lang="sr-Cyrl-RS" dirty="0" smtClean="0"/>
            <a:t>5.191.751.248 </a:t>
          </a:r>
          <a:r>
            <a:rPr lang="sr-Cyrl-RS" dirty="0"/>
            <a:t>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/>
      <dgm:spPr/>
      <dgm:t>
        <a:bodyPr/>
        <a:lstStyle/>
        <a:p>
          <a:pPr algn="ctr"/>
          <a:r>
            <a:rPr lang="sr-Cyrl-RS" dirty="0"/>
            <a:t>Приходи од  пореза  </a:t>
          </a:r>
          <a:r>
            <a:rPr lang="sr-Cyrl-RS" dirty="0" smtClean="0"/>
            <a:t>3.197.431.650</a:t>
          </a:r>
          <a:r>
            <a:rPr lang="sr-Cyrl-RS" dirty="0" smtClean="0">
              <a:solidFill>
                <a:srgbClr val="FF0000"/>
              </a:solidFill>
            </a:rPr>
            <a:t>    </a:t>
          </a:r>
          <a:r>
            <a:rPr lang="sr-Cyrl-RS" dirty="0" smtClean="0"/>
            <a:t>    </a:t>
          </a:r>
          <a:r>
            <a:rPr lang="sr-Cyrl-RS" dirty="0"/>
            <a:t>динара</a:t>
          </a:r>
          <a:endParaRPr lang="en-US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/>
      <dgm:spPr/>
      <dgm:t>
        <a:bodyPr/>
        <a:lstStyle/>
        <a:p>
          <a:pPr algn="ctr"/>
          <a:r>
            <a:rPr lang="sr-Cyrl-RS" dirty="0" smtClean="0"/>
            <a:t>Трансфери од других нивоа власти 173.086.039 динара</a:t>
          </a:r>
          <a:endParaRPr lang="en-US" dirty="0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/>
            <a:t>Други приходи  </a:t>
          </a:r>
          <a:r>
            <a:rPr lang="sr-Cyrl-RS" dirty="0" smtClean="0"/>
            <a:t>609.256.256 динара</a:t>
          </a:r>
          <a:endParaRPr lang="en-US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/>
      <dgm:spPr/>
      <dgm:t>
        <a:bodyPr/>
        <a:lstStyle/>
        <a:p>
          <a:pPr algn="ctr"/>
          <a:r>
            <a:rPr lang="sr-Cyrl-RS" dirty="0" smtClean="0"/>
            <a:t>Примања </a:t>
          </a:r>
          <a:r>
            <a:rPr lang="sr-Cyrl-RS" dirty="0"/>
            <a:t>од продаје нефинансијске имовине  </a:t>
          </a:r>
          <a:r>
            <a:rPr lang="sr-Cyrl-RS" dirty="0" smtClean="0"/>
            <a:t>69.799.000 динара</a:t>
          </a:r>
          <a:endParaRPr lang="en-US" dirty="0"/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/>
      <dgm:spPr/>
      <dgm:t>
        <a:bodyPr/>
        <a:lstStyle/>
        <a:p>
          <a:pPr algn="ctr"/>
          <a:r>
            <a:rPr lang="sr-Cyrl-RS" dirty="0"/>
            <a:t>Примања од </a:t>
          </a:r>
          <a:r>
            <a:rPr lang="sr-Cyrl-RS" dirty="0" smtClean="0"/>
            <a:t>задуживања   489.888.756</a:t>
          </a:r>
          <a:r>
            <a:rPr lang="sr-Cyrl-RS" dirty="0" smtClean="0">
              <a:solidFill>
                <a:srgbClr val="FF0000"/>
              </a:solidFill>
            </a:rPr>
            <a:t> </a:t>
          </a:r>
          <a:r>
            <a:rPr lang="sr-Cyrl-RS" dirty="0"/>
            <a:t>динара</a:t>
          </a:r>
          <a:endParaRPr lang="en-US" dirty="0"/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000" dirty="0" smtClean="0"/>
            <a:t>Део пренетих </a:t>
          </a:r>
          <a:r>
            <a:rPr lang="sr-Cyrl-RS" sz="1000" dirty="0"/>
            <a:t>средства из ранијих година</a:t>
          </a:r>
          <a:r>
            <a:rPr lang="sr-Latn-RS" sz="1000" dirty="0"/>
            <a:t> </a:t>
          </a:r>
          <a:r>
            <a:rPr lang="sr-Cyrl-RS" sz="1000" dirty="0" smtClean="0"/>
            <a:t>562.921.831 </a:t>
          </a:r>
          <a:r>
            <a:rPr lang="sr-Latn-RS" sz="1000" dirty="0" smtClean="0"/>
            <a:t> </a:t>
          </a:r>
          <a:r>
            <a:rPr lang="sr-Cyrl-RS" sz="1000" dirty="0" smtClean="0"/>
            <a:t>динар</a:t>
          </a:r>
          <a:endParaRPr lang="en-US" sz="10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0FF207F2-F3EF-4A1A-BFCA-47D75A433C51}">
      <dgm:prSet/>
      <dgm:spPr/>
      <dgm:t>
        <a:bodyPr/>
        <a:lstStyle/>
        <a:p>
          <a:endParaRPr lang="en-US"/>
        </a:p>
      </dgm:t>
    </dgm:pt>
    <dgm:pt modelId="{93472575-DE13-4D3A-BDE1-CA18F0D069D6}" type="parTrans" cxnId="{6AD1BC79-3431-4BDC-B7A1-A40C5A84B043}">
      <dgm:prSet/>
      <dgm:spPr/>
      <dgm:t>
        <a:bodyPr/>
        <a:lstStyle/>
        <a:p>
          <a:endParaRPr lang="en-US"/>
        </a:p>
      </dgm:t>
    </dgm:pt>
    <dgm:pt modelId="{B47CD3F9-8D48-4C80-816A-45B0DF048E31}" type="sibTrans" cxnId="{6AD1BC79-3431-4BDC-B7A1-A40C5A84B043}">
      <dgm:prSet/>
      <dgm:spPr/>
      <dgm:t>
        <a:bodyPr/>
        <a:lstStyle/>
        <a:p>
          <a:endParaRPr lang="en-US"/>
        </a:p>
      </dgm:t>
    </dgm:pt>
    <dgm:pt modelId="{1ADC947A-3EE3-40B0-B6DE-0B9F7FD32FBE}">
      <dgm:prSet/>
      <dgm:spPr/>
      <dgm:t>
        <a:bodyPr/>
        <a:lstStyle/>
        <a:p>
          <a:endParaRPr lang="en-US" dirty="0"/>
        </a:p>
      </dgm:t>
    </dgm:pt>
    <dgm:pt modelId="{2A1717C3-8934-42B4-B7AE-604B659B26BC}" type="parTrans" cxnId="{FB2F81C0-080D-42F2-AD43-770D971C4466}">
      <dgm:prSet/>
      <dgm:spPr/>
      <dgm:t>
        <a:bodyPr/>
        <a:lstStyle/>
        <a:p>
          <a:endParaRPr lang="en-US"/>
        </a:p>
      </dgm:t>
    </dgm:pt>
    <dgm:pt modelId="{E0BB3E9A-1A94-46B7-AC89-0A4DA9DE0A30}" type="sibTrans" cxnId="{FB2F81C0-080D-42F2-AD43-770D971C4466}">
      <dgm:prSet/>
      <dgm:spPr/>
      <dgm:t>
        <a:bodyPr/>
        <a:lstStyle/>
        <a:p>
          <a:endParaRPr lang="en-US"/>
        </a:p>
      </dgm:t>
    </dgm:pt>
    <dgm:pt modelId="{B6FF40BD-3D13-4B7D-A30E-A2D24CC584EF}">
      <dgm:prSet phldrT="[Text]" custRadScaleRad="107051" custRadScaleInc="-19553"/>
      <dgm:spPr/>
      <dgm:t>
        <a:bodyPr/>
        <a:lstStyle/>
        <a:p>
          <a:endParaRPr lang="en-US"/>
        </a:p>
      </dgm:t>
    </dgm:pt>
    <dgm:pt modelId="{9FCFA7DC-E9B9-40BA-BB79-A581A3E3A2B3}" type="parTrans" cxnId="{B9524349-E760-4918-9368-1ECF2027EDA4}">
      <dgm:prSet/>
      <dgm:spPr/>
      <dgm:t>
        <a:bodyPr/>
        <a:lstStyle/>
        <a:p>
          <a:endParaRPr lang="en-US"/>
        </a:p>
      </dgm:t>
    </dgm:pt>
    <dgm:pt modelId="{075BCF9E-9EAB-4827-8B01-C48B99C392C2}" type="sibTrans" cxnId="{B9524349-E760-4918-9368-1ECF2027EDA4}">
      <dgm:prSet/>
      <dgm:spPr/>
      <dgm:t>
        <a:bodyPr/>
        <a:lstStyle/>
        <a:p>
          <a:endParaRPr lang="en-US"/>
        </a:p>
      </dgm:t>
    </dgm:pt>
    <dgm:pt modelId="{D0EFD807-2BDD-4512-ADB5-26B6FD76D1DB}">
      <dgm:prSet phldrT="[Text]" custRadScaleRad="107051" custRadScaleInc="-19553"/>
      <dgm:spPr/>
      <dgm:t>
        <a:bodyPr/>
        <a:lstStyle/>
        <a:p>
          <a:endParaRPr lang="en-US"/>
        </a:p>
      </dgm:t>
    </dgm:pt>
    <dgm:pt modelId="{B56AA830-6E37-401F-BCEE-0B8B689FB5E3}" type="parTrans" cxnId="{73DBAA35-80E5-455C-A556-7D161A714BDD}">
      <dgm:prSet/>
      <dgm:spPr/>
      <dgm:t>
        <a:bodyPr/>
        <a:lstStyle/>
        <a:p>
          <a:endParaRPr lang="en-US"/>
        </a:p>
      </dgm:t>
    </dgm:pt>
    <dgm:pt modelId="{731497FB-2509-4838-895D-078A1F2D35A2}" type="sibTrans" cxnId="{73DBAA35-80E5-455C-A556-7D161A714BDD}">
      <dgm:prSet/>
      <dgm:spPr/>
      <dgm:t>
        <a:bodyPr/>
        <a:lstStyle/>
        <a:p>
          <a:endParaRPr lang="en-US"/>
        </a:p>
      </dgm:t>
    </dgm:pt>
    <dgm:pt modelId="{6FCFEB77-A345-4D2C-AC5E-9D512129FC19}">
      <dgm:prSet phldrT="[Text]" custScaleX="97749" custScaleY="89447" custRadScaleRad="114520" custRadScaleInc="17188"/>
      <dgm:spPr/>
      <dgm:t>
        <a:bodyPr/>
        <a:lstStyle/>
        <a:p>
          <a:endParaRPr lang="en-US"/>
        </a:p>
      </dgm:t>
    </dgm:pt>
    <dgm:pt modelId="{94D12C01-41B1-4C01-882D-E65C1493E5CD}" type="parTrans" cxnId="{35E83253-DC3F-43EB-A6E4-5A6F597F584B}">
      <dgm:prSet/>
      <dgm:spPr/>
      <dgm:t>
        <a:bodyPr/>
        <a:lstStyle/>
        <a:p>
          <a:endParaRPr lang="en-US"/>
        </a:p>
      </dgm:t>
    </dgm:pt>
    <dgm:pt modelId="{F6BCCAFA-1E8A-4597-A141-D44B34F7F0B9}" type="sibTrans" cxnId="{35E83253-DC3F-43EB-A6E4-5A6F597F584B}">
      <dgm:prSet/>
      <dgm:spPr/>
      <dgm:t>
        <a:bodyPr/>
        <a:lstStyle/>
        <a:p>
          <a:endParaRPr lang="en-US"/>
        </a:p>
      </dgm:t>
    </dgm:pt>
    <dgm:pt modelId="{7A3C0058-BE21-4B93-8A9B-4E8416087411}">
      <dgm:prSet phldrT="[Text]" custScaleX="96837" custScaleY="94665" custRadScaleRad="115501" custRadScaleInc="18682"/>
      <dgm:spPr/>
      <dgm:t>
        <a:bodyPr/>
        <a:lstStyle/>
        <a:p>
          <a:endParaRPr lang="en-US"/>
        </a:p>
      </dgm:t>
    </dgm:pt>
    <dgm:pt modelId="{28836DB9-F0EF-461D-9E75-43A9BAEEBAC7}" type="parTrans" cxnId="{0DA7BF2D-1AED-48B0-A71E-B05A7BF01D13}">
      <dgm:prSet/>
      <dgm:spPr/>
      <dgm:t>
        <a:bodyPr/>
        <a:lstStyle/>
        <a:p>
          <a:endParaRPr lang="en-US"/>
        </a:p>
      </dgm:t>
    </dgm:pt>
    <dgm:pt modelId="{0C4C8902-5216-4EA5-AE9F-FF5D19FB3056}" type="sibTrans" cxnId="{0DA7BF2D-1AED-48B0-A71E-B05A7BF01D13}">
      <dgm:prSet/>
      <dgm:spPr/>
      <dgm:t>
        <a:bodyPr/>
        <a:lstStyle/>
        <a:p>
          <a:endParaRPr lang="en-US"/>
        </a:p>
      </dgm:t>
    </dgm:pt>
    <dgm:pt modelId="{3CDB8B20-6437-4865-A16A-095A31CCB3B8}">
      <dgm:prSet/>
      <dgm:spPr/>
      <dgm:t>
        <a:bodyPr/>
        <a:lstStyle/>
        <a:p>
          <a:endParaRPr lang="en-US"/>
        </a:p>
      </dgm:t>
    </dgm:pt>
    <dgm:pt modelId="{9B643BA8-CD1B-43E6-AD3A-EDCC74014197}" type="parTrans" cxnId="{62EE7917-F820-44F8-A35F-971E5CB3D704}">
      <dgm:prSet/>
      <dgm:spPr/>
      <dgm:t>
        <a:bodyPr/>
        <a:lstStyle/>
        <a:p>
          <a:endParaRPr lang="en-US"/>
        </a:p>
      </dgm:t>
    </dgm:pt>
    <dgm:pt modelId="{31D78F16-36FE-4CB0-83FE-19A26C10BF0D}" type="sibTrans" cxnId="{62EE7917-F820-44F8-A35F-971E5CB3D704}">
      <dgm:prSet/>
      <dgm:spPr/>
      <dgm:t>
        <a:bodyPr/>
        <a:lstStyle/>
        <a:p>
          <a:endParaRPr lang="en-US"/>
        </a:p>
      </dgm:t>
    </dgm:pt>
    <dgm:pt modelId="{7A377BD5-2763-44D8-81C5-12E7F8F8A16F}">
      <dgm:prSet/>
      <dgm:spPr/>
      <dgm:t>
        <a:bodyPr/>
        <a:lstStyle/>
        <a:p>
          <a:endParaRPr lang="en-US" dirty="0"/>
        </a:p>
      </dgm:t>
    </dgm:pt>
    <dgm:pt modelId="{6DFA2288-E89B-418F-9617-12E8DB195B31}" type="parTrans" cxnId="{B1F535D8-081F-4D0D-A027-41FAAEB00F11}">
      <dgm:prSet/>
      <dgm:spPr/>
      <dgm:t>
        <a:bodyPr/>
        <a:lstStyle/>
        <a:p>
          <a:endParaRPr lang="en-US"/>
        </a:p>
      </dgm:t>
    </dgm:pt>
    <dgm:pt modelId="{23FBC73F-C1C9-4347-9A11-DAF73D101263}" type="sibTrans" cxnId="{B1F535D8-081F-4D0D-A027-41FAAEB00F11}">
      <dgm:prSet/>
      <dgm:spPr/>
      <dgm:t>
        <a:bodyPr/>
        <a:lstStyle/>
        <a:p>
          <a:endParaRPr lang="en-US"/>
        </a:p>
      </dgm:t>
    </dgm:pt>
    <dgm:pt modelId="{2EFCF022-89D1-40F5-AE15-3022D42984A6}">
      <dgm:prSet phldrT="[Text]" custScaleX="96837" custScaleY="94665" custRadScaleRad="115501" custRadScaleInc="18682"/>
      <dgm:spPr/>
      <dgm:t>
        <a:bodyPr/>
        <a:lstStyle/>
        <a:p>
          <a:endParaRPr lang="en-US"/>
        </a:p>
      </dgm:t>
    </dgm:pt>
    <dgm:pt modelId="{A0ED505C-A18D-4FDB-94CF-64A30940C285}" type="parTrans" cxnId="{361798E1-F14F-4501-BD88-97C30404469B}">
      <dgm:prSet/>
      <dgm:spPr/>
      <dgm:t>
        <a:bodyPr/>
        <a:lstStyle/>
        <a:p>
          <a:endParaRPr lang="en-US"/>
        </a:p>
      </dgm:t>
    </dgm:pt>
    <dgm:pt modelId="{6E53C155-2552-4EFB-8431-C661DCADF400}" type="sibTrans" cxnId="{361798E1-F14F-4501-BD88-97C30404469B}">
      <dgm:prSet/>
      <dgm:spPr/>
      <dgm:t>
        <a:bodyPr/>
        <a:lstStyle/>
        <a:p>
          <a:endParaRPr lang="en-US"/>
        </a:p>
      </dgm:t>
    </dgm:pt>
    <dgm:pt modelId="{9BD2CE76-6109-4F72-84B4-3FAE1485D548}">
      <dgm:prSet/>
      <dgm:spPr/>
      <dgm:t>
        <a:bodyPr/>
        <a:lstStyle/>
        <a:p>
          <a:endParaRPr lang="en-US"/>
        </a:p>
      </dgm:t>
    </dgm:pt>
    <dgm:pt modelId="{7BC34FD0-D7C9-4906-9697-FFE30AB15FFB}" type="parTrans" cxnId="{A49D2199-0E6D-4128-9595-181C02260A15}">
      <dgm:prSet/>
      <dgm:spPr/>
      <dgm:t>
        <a:bodyPr/>
        <a:lstStyle/>
        <a:p>
          <a:endParaRPr lang="en-US"/>
        </a:p>
      </dgm:t>
    </dgm:pt>
    <dgm:pt modelId="{F3F6193C-FB72-4BAC-A813-DA6D8F821916}" type="sibTrans" cxnId="{A49D2199-0E6D-4128-9595-181C02260A15}">
      <dgm:prSet/>
      <dgm:spPr/>
      <dgm:t>
        <a:bodyPr/>
        <a:lstStyle/>
        <a:p>
          <a:endParaRPr lang="en-US"/>
        </a:p>
      </dgm:t>
    </dgm:pt>
    <dgm:pt modelId="{276E604C-A97E-40C3-958D-8F13A3792C81}">
      <dgm:prSet/>
      <dgm:spPr/>
      <dgm:t>
        <a:bodyPr/>
        <a:lstStyle/>
        <a:p>
          <a:endParaRPr lang="en-US"/>
        </a:p>
      </dgm:t>
    </dgm:pt>
    <dgm:pt modelId="{0D067CF7-3A07-456A-BCBA-38CC1716490C}" type="parTrans" cxnId="{3F9AAEFD-911D-411C-83C8-A66F5C29B026}">
      <dgm:prSet/>
      <dgm:spPr/>
      <dgm:t>
        <a:bodyPr/>
        <a:lstStyle/>
        <a:p>
          <a:endParaRPr lang="en-US"/>
        </a:p>
      </dgm:t>
    </dgm:pt>
    <dgm:pt modelId="{22E0E938-6131-43AC-A08B-ED41C4AB9FEC}" type="sibTrans" cxnId="{3F9AAEFD-911D-411C-83C8-A66F5C29B026}">
      <dgm:prSet/>
      <dgm:spPr/>
      <dgm:t>
        <a:bodyPr/>
        <a:lstStyle/>
        <a:p>
          <a:endParaRPr lang="en-US"/>
        </a:p>
      </dgm:t>
    </dgm:pt>
    <dgm:pt modelId="{19EC78EF-6D8F-43E4-934B-183B6D823176}">
      <dgm:prSet phldrT="[Text]" custScaleX="96837" custScaleY="94665" custRadScaleRad="115501" custRadScaleInc="18682"/>
      <dgm:spPr/>
      <dgm:t>
        <a:bodyPr/>
        <a:lstStyle/>
        <a:p>
          <a:endParaRPr lang="en-US"/>
        </a:p>
      </dgm:t>
    </dgm:pt>
    <dgm:pt modelId="{169A0604-BA91-46D7-9477-544FF304FC9E}" type="parTrans" cxnId="{9CBCF174-0AC2-4A5A-8F90-C21AC54D64F2}">
      <dgm:prSet/>
      <dgm:spPr/>
      <dgm:t>
        <a:bodyPr/>
        <a:lstStyle/>
        <a:p>
          <a:endParaRPr lang="en-US"/>
        </a:p>
      </dgm:t>
    </dgm:pt>
    <dgm:pt modelId="{BA5F6FCD-167A-4D46-9C60-9D39C34AA0E2}" type="sibTrans" cxnId="{9CBCF174-0AC2-4A5A-8F90-C21AC54D64F2}">
      <dgm:prSet/>
      <dgm:spPr/>
      <dgm:t>
        <a:bodyPr/>
        <a:lstStyle/>
        <a:p>
          <a:endParaRPr lang="en-US"/>
        </a:p>
      </dgm:t>
    </dgm:pt>
    <dgm:pt modelId="{680DEE09-C29D-423B-80C0-D8AB7D66E699}">
      <dgm:prSet phldrT="[Text]" custScaleX="93460" custScaleY="89189" custRadScaleRad="107051" custRadScaleInc="-19553"/>
      <dgm:spPr/>
      <dgm:t>
        <a:bodyPr/>
        <a:lstStyle/>
        <a:p>
          <a:endParaRPr lang="en-US"/>
        </a:p>
      </dgm:t>
    </dgm:pt>
    <dgm:pt modelId="{82A800B3-CDE4-4EBA-BDF8-F4294D162680}" type="parTrans" cxnId="{79A30EC1-8559-423D-A0C8-3A7167160132}">
      <dgm:prSet/>
      <dgm:spPr/>
      <dgm:t>
        <a:bodyPr/>
        <a:lstStyle/>
        <a:p>
          <a:endParaRPr lang="en-US"/>
        </a:p>
      </dgm:t>
    </dgm:pt>
    <dgm:pt modelId="{D7C707D8-A342-4BCE-A84D-13BA819A34D1}" type="sibTrans" cxnId="{79A30EC1-8559-423D-A0C8-3A7167160132}">
      <dgm:prSet/>
      <dgm:spPr/>
      <dgm:t>
        <a:bodyPr/>
        <a:lstStyle/>
        <a:p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63432802-399F-407F-AC10-7219543A0326}" type="pres">
      <dgm:prSet presAssocID="{DB1A1606-130D-4B45-9553-0A0B804495DF}" presName="node" presStyleLbl="venn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9BFEB2-6844-4A2C-8DC2-780280CBA079}" type="pres">
      <dgm:prSet presAssocID="{AEA7499A-114B-4146-9776-CDD8ACEC6B39}" presName="node" presStyleLbl="vennNode1" presStyleIdx="2" presStyleCnt="7" custScaleX="93460" custScaleY="89189" custRadScaleRad="107051" custRadScaleInc="-195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E88A7-5745-4E4F-A7A8-F71A4DA0D5F2}" type="pres">
      <dgm:prSet presAssocID="{BF71EFAE-EC9F-46E9-BD2A-1686637595DA}" presName="node" presStyleLbl="vennNode1" presStyleIdx="3" presStyleCnt="7" custScaleX="96837" custScaleY="94665" custRadScaleRad="115501" custRadScaleInc="186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E4213-15E1-4436-8045-C055E8A54EDE}" type="pres">
      <dgm:prSet presAssocID="{40EF3D92-C4CB-4CBC-8AED-087234C53764}" presName="node" presStyleLbl="venn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FC9CD-FF79-40EF-A271-A8DBB0423AC2}" type="pres">
      <dgm:prSet presAssocID="{920F0D4F-6C4C-4BE8-9363-F48FBF034871}" presName="node" presStyleLbl="venn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69A2CE-A671-47B5-8CD8-544465E52E9C}" type="pres">
      <dgm:prSet presAssocID="{15426A40-9AD2-4153-8230-E20BC4B11534}" presName="node" presStyleLbl="vennNode1" presStyleIdx="6" presStyleCnt="7" custRadScaleRad="98176" custRadScaleInc="-30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AD1BC79-3431-4BDC-B7A1-A40C5A84B043}" srcId="{691C1FF8-D24B-462D-B13F-4086A7342655}" destId="{0FF207F2-F3EF-4A1A-BFCA-47D75A433C51}" srcOrd="5" destOrd="0" parTransId="{93472575-DE13-4D3A-BDE1-CA18F0D069D6}" sibTransId="{B47CD3F9-8D48-4C80-816A-45B0DF048E31}"/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79A30EC1-8559-423D-A0C8-3A7167160132}" srcId="{691C1FF8-D24B-462D-B13F-4086A7342655}" destId="{680DEE09-C29D-423B-80C0-D8AB7D66E699}" srcOrd="1" destOrd="0" parTransId="{82A800B3-CDE4-4EBA-BDF8-F4294D162680}" sibTransId="{D7C707D8-A342-4BCE-A84D-13BA819A34D1}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A49D2199-0E6D-4128-9595-181C02260A15}" srcId="{691C1FF8-D24B-462D-B13F-4086A7342655}" destId="{9BD2CE76-6109-4F72-84B4-3FAE1485D548}" srcOrd="11" destOrd="0" parTransId="{7BC34FD0-D7C9-4906-9697-FFE30AB15FFB}" sibTransId="{F3F6193C-FB72-4BAC-A813-DA6D8F821916}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A8EA5165-9419-4BAD-BDB3-9194338DFA99}" type="presOf" srcId="{920F0D4F-6C4C-4BE8-9363-F48FBF034871}" destId="{91CFC9CD-FF79-40EF-A271-A8DBB0423AC2}" srcOrd="0" destOrd="0" presId="urn:microsoft.com/office/officeart/2005/8/layout/radial3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09B198C8-E6EF-4BF2-B04A-98A7D3B82C52}" srcId="{43275D6C-D470-4E2E-96F8-239EECE5D634}" destId="{15426A40-9AD2-4153-8230-E20BC4B11534}" srcOrd="5" destOrd="0" parTransId="{A1307EAF-2414-4AFE-BE82-97C79333BAA9}" sibTransId="{869B992E-498B-4FBD-AA48-03E5171031C9}"/>
    <dgm:cxn modelId="{0DA7BF2D-1AED-48B0-A71E-B05A7BF01D13}" srcId="{691C1FF8-D24B-462D-B13F-4086A7342655}" destId="{7A3C0058-BE21-4B93-8A9B-4E8416087411}" srcOrd="9" destOrd="0" parTransId="{28836DB9-F0EF-461D-9E75-43A9BAEEBAC7}" sibTransId="{0C4C8902-5216-4EA5-AE9F-FF5D19FB3056}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62EE7917-F820-44F8-A35F-971E5CB3D704}" srcId="{691C1FF8-D24B-462D-B13F-4086A7342655}" destId="{3CDB8B20-6437-4865-A16A-095A31CCB3B8}" srcOrd="2" destOrd="0" parTransId="{9B643BA8-CD1B-43E6-AD3A-EDCC74014197}" sibTransId="{31D78F16-36FE-4CB0-83FE-19A26C10BF0D}"/>
    <dgm:cxn modelId="{3F9AAEFD-911D-411C-83C8-A66F5C29B026}" srcId="{691C1FF8-D24B-462D-B13F-4086A7342655}" destId="{276E604C-A97E-40C3-958D-8F13A3792C81}" srcOrd="12" destOrd="0" parTransId="{0D067CF7-3A07-456A-BCBA-38CC1716490C}" sibTransId="{22E0E938-6131-43AC-A08B-ED41C4AB9FEC}"/>
    <dgm:cxn modelId="{B1F535D8-081F-4D0D-A027-41FAAEB00F11}" srcId="{691C1FF8-D24B-462D-B13F-4086A7342655}" destId="{7A377BD5-2763-44D8-81C5-12E7F8F8A16F}" srcOrd="3" destOrd="0" parTransId="{6DFA2288-E89B-418F-9617-12E8DB195B31}" sibTransId="{23FBC73F-C1C9-4347-9A11-DAF73D101263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FB2F81C0-080D-42F2-AD43-770D971C4466}" srcId="{691C1FF8-D24B-462D-B13F-4086A7342655}" destId="{1ADC947A-3EE3-40B0-B6DE-0B9F7FD32FBE}" srcOrd="6" destOrd="0" parTransId="{2A1717C3-8934-42B4-B7AE-604B659B26BC}" sibTransId="{E0BB3E9A-1A94-46B7-AC89-0A4DA9DE0A30}"/>
    <dgm:cxn modelId="{35E83253-DC3F-43EB-A6E4-5A6F597F584B}" srcId="{691C1FF8-D24B-462D-B13F-4086A7342655}" destId="{6FCFEB77-A345-4D2C-AC5E-9D512129FC19}" srcOrd="8" destOrd="0" parTransId="{94D12C01-41B1-4C01-882D-E65C1493E5CD}" sibTransId="{F6BCCAFA-1E8A-4597-A141-D44B34F7F0B9}"/>
    <dgm:cxn modelId="{9CBCF174-0AC2-4A5A-8F90-C21AC54D64F2}" srcId="{691C1FF8-D24B-462D-B13F-4086A7342655}" destId="{19EC78EF-6D8F-43E4-934B-183B6D823176}" srcOrd="13" destOrd="0" parTransId="{169A0604-BA91-46D7-9477-544FF304FC9E}" sibTransId="{BA5F6FCD-167A-4D46-9C60-9D39C34AA0E2}"/>
    <dgm:cxn modelId="{73DBAA35-80E5-455C-A556-7D161A714BDD}" srcId="{691C1FF8-D24B-462D-B13F-4086A7342655}" destId="{D0EFD807-2BDD-4512-ADB5-26B6FD76D1DB}" srcOrd="7" destOrd="0" parTransId="{B56AA830-6E37-401F-BCEE-0B8B689FB5E3}" sibTransId="{731497FB-2509-4838-895D-078A1F2D35A2}"/>
    <dgm:cxn modelId="{361798E1-F14F-4501-BD88-97C30404469B}" srcId="{691C1FF8-D24B-462D-B13F-4086A7342655}" destId="{2EFCF022-89D1-40F5-AE15-3022D42984A6}" srcOrd="10" destOrd="0" parTransId="{A0ED505C-A18D-4FDB-94CF-64A30940C285}" sibTransId="{6E53C155-2552-4EFB-8431-C661DCADF400}"/>
    <dgm:cxn modelId="{B9524349-E760-4918-9368-1ECF2027EDA4}" srcId="{691C1FF8-D24B-462D-B13F-4086A7342655}" destId="{B6FF40BD-3D13-4B7D-A30E-A2D24CC584EF}" srcOrd="4" destOrd="0" parTransId="{9FCFA7DC-E9B9-40BA-BB79-A581A3E3A2B3}" sibTransId="{075BCF9E-9EAB-4827-8B01-C48B99C392C2}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829D5A23-E7C8-4F2F-BBF0-A05AEF87B1F3}" type="presParOf" srcId="{1FB746E2-D736-4446-8093-C865FE09A112}" destId="{91CFC9CD-FF79-40EF-A271-A8DBB0423AC2}" srcOrd="5" destOrd="0" presId="urn:microsoft.com/office/officeart/2005/8/layout/radial3"/>
    <dgm:cxn modelId="{AB36D377-182D-4F38-A7FA-BE410BDE00D5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</a:t>
          </a:r>
          <a:r>
            <a:rPr lang="ru-RU" sz="1400" dirty="0" smtClean="0"/>
            <a:t>јавним комуналним предузећима чији је оснивач град Панчево за подстицање производње и пружање услуга и као подршка микро и малим предузећима и предузетницима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грађана.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EC0075EB-3DC2-4074-AA80-170858192B86}" type="presOf" srcId="{28888755-727E-436B-B2F2-DA7896544A65}" destId="{9312B733-3AEB-49F6-8245-08553BA2949B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4A72B881-7734-4A48-B974-4165271D16B3}" type="presOf" srcId="{A22D28D0-C0EE-4FAC-9411-A8A4995FB17B}" destId="{B43D6F8D-5103-4DCA-8971-053A6B7A987B}" srcOrd="0" destOrd="0" presId="urn:diagrams.loki3.com/BracketList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1EC38B43-666B-4E38-81B7-8A080ED8DA87}" type="presOf" srcId="{0C844461-76DE-4FEA-A87D-23440AD6FC2E}" destId="{C6144CDB-22C1-4337-9F95-C3A522A707D1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125639C7-B690-4F53-A1C9-BB18BE26EFFF}" type="presOf" srcId="{FE2BA0E8-81AC-463B-B498-EF464F5BCE06}" destId="{9893D59A-7FEC-486D-89C4-D28135F6121C}" srcOrd="0" destOrd="0" presId="urn:diagrams.loki3.com/BracketList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E8F8E3A6-DE2E-43A3-A54F-79C8F4CD16F2}" type="presOf" srcId="{92FD0664-EE76-4121-BE7B-68FC1EE5F4D7}" destId="{C6BA9D27-2D60-4BA7-98A9-E18E57FDB6CB}" srcOrd="0" destOrd="0" presId="urn:diagrams.loki3.com/BracketList"/>
    <dgm:cxn modelId="{1A66DD3E-AD41-4FBE-A90F-6733EF188F32}" type="presOf" srcId="{26EF48C7-6381-4355-B03F-DD441AE957C7}" destId="{EFAACCF6-3A6A-4536-89B0-F0A7C44F6BE1}" srcOrd="0" destOrd="0" presId="urn:diagrams.loki3.com/BracketList"/>
    <dgm:cxn modelId="{09EA19A1-AD92-457C-AA02-410DD0335895}" type="presOf" srcId="{E055884F-7426-4921-A0E5-9CA56A76B49A}" destId="{CCB8139E-CA19-491D-9FCD-6BF28923C725}" srcOrd="0" destOrd="0" presId="urn:diagrams.loki3.com/BracketList"/>
    <dgm:cxn modelId="{CAC21658-3423-481C-AF27-E9996CB921F1}" type="presOf" srcId="{D45E583C-4AAD-40D2-9D24-9A0A68141567}" destId="{7BB6658A-32E0-42C7-B82A-240BF45CF27D}" srcOrd="0" destOrd="0" presId="urn:diagrams.loki3.com/BracketList"/>
    <dgm:cxn modelId="{6CADC6AF-E4D1-4118-B6AD-2936E20B24E4}" type="presOf" srcId="{E1AD8724-28DC-48C5-B75E-B0D1F33E6279}" destId="{939B76D1-BB33-4E50-9ECD-839FB5787B95}" srcOrd="0" destOrd="0" presId="urn:diagrams.loki3.com/BracketList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592F709B-0D71-4665-94FE-FCFCC1F99F37}" type="presOf" srcId="{48096665-F98A-4372-9642-AA104F5D458A}" destId="{B471A916-B6F4-4017-A447-E2C98CEE19B9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Укупни расходи и издаци </a:t>
          </a:r>
          <a:endParaRPr lang="sr-Cyrl-RS" dirty="0" smtClean="0">
            <a:solidFill>
              <a:schemeClr val="bg1"/>
            </a:solidFill>
          </a:endParaRPr>
        </a:p>
        <a:p>
          <a:r>
            <a:rPr lang="sr-Cyrl-RS" dirty="0" smtClean="0">
              <a:solidFill>
                <a:schemeClr val="bg1"/>
              </a:solidFill>
            </a:rPr>
            <a:t>5.191.751.248 динара</a:t>
          </a:r>
          <a:endParaRPr lang="en-US" dirty="0">
            <a:solidFill>
              <a:schemeClr val="bg1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 custT="1"/>
      <dgm:spPr/>
      <dgm:t>
        <a:bodyPr/>
        <a:lstStyle/>
        <a:p>
          <a:r>
            <a:rPr lang="ru-RU" sz="1000" dirty="0">
              <a:solidFill>
                <a:schemeClr val="bg1"/>
              </a:solidFill>
            </a:rPr>
            <a:t>Коришћење роба и услуга </a:t>
          </a:r>
          <a:r>
            <a:rPr lang="sr-Latn-RS" sz="1000" dirty="0" smtClean="0">
              <a:solidFill>
                <a:schemeClr val="bg1"/>
              </a:solidFill>
            </a:rPr>
            <a:t>1.743.865.677</a:t>
          </a:r>
          <a:r>
            <a:rPr lang="ru-RU" sz="1000" dirty="0" smtClean="0">
              <a:solidFill>
                <a:schemeClr val="bg1"/>
              </a:solidFill>
            </a:rPr>
            <a:t> </a:t>
          </a:r>
          <a:r>
            <a:rPr lang="ru-RU" sz="1000" dirty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C6F0069-43DC-402D-BD84-1006528FCE04}">
      <dgm:prSet custT="1"/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Субвенције</a:t>
          </a:r>
          <a:r>
            <a:rPr lang="sr-Cyrl-RS" sz="900" dirty="0">
              <a:solidFill>
                <a:schemeClr val="bg1"/>
              </a:solidFill>
            </a:rPr>
            <a:t> </a:t>
          </a:r>
          <a:r>
            <a:rPr lang="sr-Latn-RS" sz="900" dirty="0" smtClean="0">
              <a:solidFill>
                <a:schemeClr val="bg1"/>
              </a:solidFill>
            </a:rPr>
            <a:t> 128.350.790</a:t>
          </a:r>
          <a:r>
            <a:rPr lang="sr-Cyrl-RS" sz="900" dirty="0" smtClean="0">
              <a:solidFill>
                <a:schemeClr val="bg1"/>
              </a:solidFill>
            </a:rPr>
            <a:t> </a:t>
          </a:r>
          <a:r>
            <a:rPr lang="sr-Cyrl-RS" sz="900" dirty="0">
              <a:solidFill>
                <a:schemeClr val="bg1"/>
              </a:solidFill>
            </a:rPr>
            <a:t>динара</a:t>
          </a:r>
          <a:endParaRPr lang="en-US" sz="900" dirty="0">
            <a:solidFill>
              <a:schemeClr val="bg1"/>
            </a:solidFill>
          </a:endParaRPr>
        </a:p>
      </dgm:t>
    </dgm:pt>
    <dgm:pt modelId="{44D9A023-5F81-4677-8A1D-494A76B02F4A}" type="parTrans" cxnId="{A14346A8-4918-4300-9891-20568D283921}">
      <dgm:prSet/>
      <dgm:spPr/>
      <dgm:t>
        <a:bodyPr/>
        <a:lstStyle/>
        <a:p>
          <a:endParaRPr lang="en-US"/>
        </a:p>
      </dgm:t>
    </dgm:pt>
    <dgm:pt modelId="{9FF20664-3F6F-4415-8233-D443550F6854}" type="sibTrans" cxnId="{A14346A8-4918-4300-9891-20568D283921}">
      <dgm:prSet/>
      <dgm:spPr/>
      <dgm:t>
        <a:bodyPr/>
        <a:lstStyle/>
        <a:p>
          <a:endParaRPr lang="en-US"/>
        </a:p>
      </dgm:t>
    </dgm:pt>
    <dgm:pt modelId="{91651A17-950C-49EC-8C35-2517548AE9E6}">
      <dgm:prSet custT="1"/>
      <dgm:spPr/>
      <dgm:t>
        <a:bodyPr/>
        <a:lstStyle/>
        <a:p>
          <a:pPr algn="ctr"/>
          <a:r>
            <a:rPr lang="sr-Cyrl-RS" sz="1050" dirty="0">
              <a:solidFill>
                <a:schemeClr val="bg1"/>
              </a:solidFill>
            </a:rPr>
            <a:t>Капитални издаци </a:t>
          </a:r>
          <a:r>
            <a:rPr lang="sr-Cyrl-RS" sz="1050" dirty="0" smtClean="0">
              <a:solidFill>
                <a:schemeClr val="bg1"/>
              </a:solidFill>
            </a:rPr>
            <a:t>791.129.448 </a:t>
          </a:r>
          <a:r>
            <a:rPr lang="sr-Cyrl-RS" sz="1050" dirty="0">
              <a:solidFill>
                <a:schemeClr val="bg1"/>
              </a:solidFill>
            </a:rPr>
            <a:t>динара</a:t>
          </a:r>
          <a:endParaRPr lang="en-US" sz="1050" dirty="0">
            <a:solidFill>
              <a:schemeClr val="bg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/>
        </a:p>
      </dgm:t>
    </dgm:pt>
    <dgm:pt modelId="{3641F520-BAF8-4BA4-A826-44FA753A5F4E}">
      <dgm:prSet/>
      <dgm:spPr/>
      <dgm:t>
        <a:bodyPr/>
        <a:lstStyle/>
        <a:p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3BA9396D-1753-43D3-A703-A75A7C19204B}">
      <dgm:prSet/>
      <dgm:spPr/>
      <dgm:t>
        <a:bodyPr/>
        <a:lstStyle/>
        <a:p>
          <a:endParaRPr lang="en-US" dirty="0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4746DA87-483C-4B84-9A22-BC58F96CB23A}">
      <dgm:prSet custT="1"/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Расходи за запослене </a:t>
          </a:r>
          <a:r>
            <a:rPr lang="sr-Latn-RS" sz="1000" dirty="0" smtClean="0">
              <a:solidFill>
                <a:schemeClr val="bg1"/>
              </a:solidFill>
            </a:rPr>
            <a:t> 938.916.328</a:t>
          </a:r>
          <a:r>
            <a:rPr lang="sr-Cyrl-RS" sz="1000" dirty="0" smtClean="0">
              <a:solidFill>
                <a:schemeClr val="bg1"/>
              </a:solidFill>
            </a:rPr>
            <a:t> </a:t>
          </a:r>
          <a:r>
            <a:rPr lang="sr-Cyrl-RS" sz="1000" dirty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/>
        </a:p>
      </dgm:t>
    </dgm:pt>
    <dgm:pt modelId="{8329AE49-ECD5-4C13-B90F-CA83B6E6F994}">
      <dgm:prSet custT="1"/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Социјална помоћ </a:t>
          </a:r>
          <a:r>
            <a:rPr lang="sr-Latn-RS" sz="1000" dirty="0" smtClean="0">
              <a:solidFill>
                <a:schemeClr val="bg1"/>
              </a:solidFill>
            </a:rPr>
            <a:t> 236.480.719</a:t>
          </a:r>
          <a:r>
            <a:rPr lang="sr-Cyrl-RS" sz="1000" dirty="0" smtClean="0">
              <a:solidFill>
                <a:schemeClr val="bg1"/>
              </a:solidFill>
            </a:rPr>
            <a:t> </a:t>
          </a:r>
          <a:r>
            <a:rPr lang="sr-Cyrl-RS" sz="1000" dirty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/>
        </a:p>
      </dgm:t>
    </dgm:pt>
    <dgm:pt modelId="{3FA5C700-C8EE-4CAC-8DA0-0BA7CA952C72}">
      <dgm:prSet custT="1"/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Дотације и трансфери </a:t>
          </a:r>
          <a:r>
            <a:rPr lang="sr-Latn-RS" sz="1000" dirty="0" smtClean="0">
              <a:solidFill>
                <a:schemeClr val="bg1"/>
              </a:solidFill>
            </a:rPr>
            <a:t>641.226.724</a:t>
          </a:r>
          <a:r>
            <a:rPr lang="sr-Cyrl-RS" sz="1000" dirty="0" smtClean="0">
              <a:solidFill>
                <a:schemeClr val="bg1"/>
              </a:solidFill>
            </a:rPr>
            <a:t> </a:t>
          </a:r>
          <a:r>
            <a:rPr lang="sr-Cyrl-RS" sz="1000" dirty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/>
        </a:p>
      </dgm:t>
    </dgm:pt>
    <dgm:pt modelId="{ED01A515-5448-4A3E-A2EC-575448D0F5AA}">
      <dgm:prSet custT="1"/>
      <dgm:spPr/>
      <dgm:t>
        <a:bodyPr/>
        <a:lstStyle/>
        <a:p>
          <a:r>
            <a:rPr lang="sr-Cyrl-RS" sz="1000" dirty="0" smtClean="0">
              <a:solidFill>
                <a:schemeClr val="bg1"/>
              </a:solidFill>
            </a:rPr>
            <a:t>Остали </a:t>
          </a:r>
          <a:r>
            <a:rPr lang="sr-Cyrl-RS" sz="1000" dirty="0">
              <a:solidFill>
                <a:schemeClr val="bg1"/>
              </a:solidFill>
            </a:rPr>
            <a:t>расходи </a:t>
          </a:r>
          <a:r>
            <a:rPr lang="sr-Cyrl-RS" sz="1000" dirty="0" smtClean="0">
              <a:solidFill>
                <a:schemeClr val="bg1"/>
              </a:solidFill>
            </a:rPr>
            <a:t> 381.613.308 </a:t>
          </a:r>
          <a:r>
            <a:rPr lang="sr-Cyrl-RS" sz="1000" dirty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/>
        </a:p>
      </dgm:t>
    </dgm:pt>
    <dgm:pt modelId="{AE26BF5A-34A6-4192-8BEA-D9ECFB941642}">
      <dgm:prSet custT="1"/>
      <dgm:spPr/>
      <dgm:t>
        <a:bodyPr/>
        <a:lstStyle/>
        <a:p>
          <a:r>
            <a:rPr lang="sr-Cyrl-RS" sz="1000" dirty="0">
              <a:solidFill>
                <a:schemeClr val="bg1"/>
              </a:solidFill>
            </a:rPr>
            <a:t>Средства резерве </a:t>
          </a:r>
          <a:r>
            <a:rPr lang="sr-Latn-RS" sz="1000" dirty="0" smtClean="0">
              <a:solidFill>
                <a:schemeClr val="bg1"/>
              </a:solidFill>
            </a:rPr>
            <a:t>11.000.000 </a:t>
          </a:r>
          <a:r>
            <a:rPr lang="sr-Cyrl-RS" sz="1000" dirty="0" smtClean="0">
              <a:solidFill>
                <a:schemeClr val="bg1"/>
              </a:solidFill>
            </a:rPr>
            <a:t>динара</a:t>
          </a:r>
          <a:endParaRPr lang="en-US" sz="1000" dirty="0">
            <a:solidFill>
              <a:schemeClr val="bg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/>
        </a:p>
      </dgm:t>
    </dgm:pt>
    <dgm:pt modelId="{1E8E3CDE-E006-410C-9A8A-D8611281B1A9}">
      <dgm:prSet custT="1"/>
      <dgm:spPr/>
      <dgm:t>
        <a:bodyPr/>
        <a:lstStyle/>
        <a:p>
          <a:r>
            <a:rPr lang="sr-Cyrl-RS" sz="900" dirty="0" smtClean="0">
              <a:solidFill>
                <a:schemeClr val="bg1"/>
              </a:solidFill>
            </a:rPr>
            <a:t>Издаци за отплату главнице и набавку финансијске имовине</a:t>
          </a:r>
        </a:p>
        <a:p>
          <a:r>
            <a:rPr lang="sr-Latn-RS" sz="900" dirty="0" smtClean="0">
              <a:solidFill>
                <a:schemeClr val="bg1"/>
              </a:solidFill>
            </a:rPr>
            <a:t> </a:t>
          </a:r>
          <a:r>
            <a:rPr lang="sr-Cyrl-RS" sz="900" dirty="0" smtClean="0">
              <a:solidFill>
                <a:schemeClr val="bg1"/>
              </a:solidFill>
            </a:rPr>
            <a:t>286.486.022 </a:t>
          </a:r>
          <a:r>
            <a:rPr lang="sr-Cyrl-RS" sz="900" dirty="0">
              <a:solidFill>
                <a:schemeClr val="bg1"/>
              </a:solidFill>
            </a:rPr>
            <a:t>динара</a:t>
          </a:r>
          <a:endParaRPr lang="en-US" sz="900" dirty="0">
            <a:solidFill>
              <a:schemeClr val="bg1"/>
            </a:solidFill>
          </a:endParaRPr>
        </a:p>
      </dgm:t>
    </dgm:pt>
    <dgm:pt modelId="{8C293D2C-4629-485B-9BB4-40794DA6E6EE}" type="parTrans" cxnId="{C7AFAD4B-A6F1-47B4-A694-3136D684B5F6}">
      <dgm:prSet/>
      <dgm:spPr/>
      <dgm:t>
        <a:bodyPr/>
        <a:lstStyle/>
        <a:p>
          <a:endParaRPr lang="en-US"/>
        </a:p>
      </dgm:t>
    </dgm:pt>
    <dgm:pt modelId="{434C972C-BDBC-4176-A9E2-2708C72B9FCA}" type="sibTrans" cxnId="{C7AFAD4B-A6F1-47B4-A694-3136D684B5F6}">
      <dgm:prSet/>
      <dgm:spPr/>
      <dgm:t>
        <a:bodyPr/>
        <a:lstStyle/>
        <a:p>
          <a:endParaRPr lang="en-US"/>
        </a:p>
      </dgm:t>
    </dgm:pt>
    <dgm:pt modelId="{ADA013D8-1CC7-498A-BB15-BFFB912ACCF7}">
      <dgm:prSet custT="1"/>
      <dgm:spPr/>
      <dgm:t>
        <a:bodyPr/>
        <a:lstStyle/>
        <a:p>
          <a:r>
            <a:rPr lang="sr-Cyrl-RS" sz="1050" dirty="0" smtClean="0">
              <a:solidFill>
                <a:schemeClr val="bg1"/>
              </a:solidFill>
            </a:rPr>
            <a:t>Отплата камата и пратећи трошкови задуживања 32.682.232 динар</a:t>
          </a:r>
          <a:endParaRPr lang="en-US" sz="1050" dirty="0" smtClean="0">
            <a:solidFill>
              <a:schemeClr val="bg1"/>
            </a:solidFill>
          </a:endParaRPr>
        </a:p>
      </dgm:t>
    </dgm:pt>
    <dgm:pt modelId="{C4745E27-A566-424F-9467-D4725B233C6E}" type="parTrans" cxnId="{6DEBA0E5-C057-4AE2-8A06-94BBB25C6005}">
      <dgm:prSet/>
      <dgm:spPr/>
      <dgm:t>
        <a:bodyPr/>
        <a:lstStyle/>
        <a:p>
          <a:endParaRPr lang="en-US"/>
        </a:p>
      </dgm:t>
    </dgm:pt>
    <dgm:pt modelId="{3C5550B8-3223-46C1-B47A-753EC0C59085}" type="sibTrans" cxnId="{6DEBA0E5-C057-4AE2-8A06-94BBB25C6005}">
      <dgm:prSet/>
      <dgm:spPr/>
      <dgm:t>
        <a:bodyPr/>
        <a:lstStyle/>
        <a:p>
          <a:endParaRPr lang="en-US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59436B1-B652-4794-B4F4-4850647DACEB}" type="pres">
      <dgm:prSet presAssocID="{9ED1A3B2-A381-4201-823D-E4B4F944886D}" presName="centerShape" presStyleLbl="node0" presStyleIdx="0" presStyleCnt="1" custScaleX="131723" custScaleY="134986"/>
      <dgm:spPr/>
      <dgm:t>
        <a:bodyPr/>
        <a:lstStyle/>
        <a:p>
          <a:endParaRPr lang="en-US"/>
        </a:p>
      </dgm:t>
    </dgm:pt>
    <dgm:pt modelId="{73F305AC-CFDC-45B1-8AB8-6FABD1C99179}" type="pres">
      <dgm:prSet presAssocID="{A7091EAC-498C-4E8C-B46B-331B042A0C75}" presName="node" presStyleLbl="node1" presStyleIdx="0" presStyleCnt="10" custScaleX="142150" custScaleY="1232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10"/>
      <dgm:spPr/>
      <dgm:t>
        <a:bodyPr/>
        <a:lstStyle/>
        <a:p>
          <a:endParaRPr lang="en-US"/>
        </a:p>
      </dgm:t>
    </dgm:pt>
    <dgm:pt modelId="{A14630AA-C1BD-4A7E-B665-0A7C9B6C19C9}" type="pres">
      <dgm:prSet presAssocID="{3FA5C700-C8EE-4CAC-8DA0-0BA7CA952C72}" presName="node" presStyleLbl="node1" presStyleIdx="1" presStyleCnt="10" custScaleX="123734" custScaleY="105796" custRadScaleRad="99691" custRadScaleInc="74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10"/>
      <dgm:spPr/>
      <dgm:t>
        <a:bodyPr/>
        <a:lstStyle/>
        <a:p>
          <a:endParaRPr lang="en-US"/>
        </a:p>
      </dgm:t>
    </dgm:pt>
    <dgm:pt modelId="{E43F7264-94BE-4E7E-8A98-A0D70BB3AF06}" type="pres">
      <dgm:prSet presAssocID="{4746DA87-483C-4B84-9A22-BC58F96CB23A}" presName="node" presStyleLbl="node1" presStyleIdx="2" presStyleCnt="10" custScaleX="125131" custScaleY="117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10"/>
      <dgm:spPr/>
      <dgm:t>
        <a:bodyPr/>
        <a:lstStyle/>
        <a:p>
          <a:endParaRPr lang="en-US"/>
        </a:p>
      </dgm:t>
    </dgm:pt>
    <dgm:pt modelId="{115526CD-270E-4C52-A164-15F2B6F9FE39}" type="pres">
      <dgm:prSet presAssocID="{8329AE49-ECD5-4C13-B90F-CA83B6E6F994}" presName="node" presStyleLbl="node1" presStyleIdx="3" presStyleCnt="10" custScaleX="135490" custScaleY="1175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10"/>
      <dgm:spPr/>
      <dgm:t>
        <a:bodyPr/>
        <a:lstStyle/>
        <a:p>
          <a:endParaRPr lang="en-US"/>
        </a:p>
      </dgm:t>
    </dgm:pt>
    <dgm:pt modelId="{5101AD7C-EA94-402A-A388-0FD916639D60}" type="pres">
      <dgm:prSet presAssocID="{9C6F0069-43DC-402D-BD84-1006528FCE04}" presName="node" presStyleLbl="node1" presStyleIdx="4" presStyleCnt="10" custScaleX="127186" custScaleY="121934" custRadScaleRad="95683" custRadScaleInc="-228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296767-E761-4683-B475-54E34622C9C1}" type="pres">
      <dgm:prSet presAssocID="{9C6F0069-43DC-402D-BD84-1006528FCE04}" presName="dummy" presStyleCnt="0"/>
      <dgm:spPr/>
    </dgm:pt>
    <dgm:pt modelId="{FC9B55A0-D6BC-47A3-92D9-CF0D462CBA3E}" type="pres">
      <dgm:prSet presAssocID="{9FF20664-3F6F-4415-8233-D443550F6854}" presName="sibTrans" presStyleLbl="sibTrans2D1" presStyleIdx="4" presStyleCnt="10"/>
      <dgm:spPr/>
      <dgm:t>
        <a:bodyPr/>
        <a:lstStyle/>
        <a:p>
          <a:endParaRPr lang="en-US"/>
        </a:p>
      </dgm:t>
    </dgm:pt>
    <dgm:pt modelId="{D19ADD6D-9F0A-4766-B637-BB2D5495A9BB}" type="pres">
      <dgm:prSet presAssocID="{ED01A515-5448-4A3E-A2EC-575448D0F5AA}" presName="node" presStyleLbl="node1" presStyleIdx="5" presStyleCnt="10" custScaleX="138701" custScaleY="133262" custRadScaleRad="98401" custRadScaleInc="-10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5" presStyleCnt="10"/>
      <dgm:spPr/>
      <dgm:t>
        <a:bodyPr/>
        <a:lstStyle/>
        <a:p>
          <a:endParaRPr lang="en-US"/>
        </a:p>
      </dgm:t>
    </dgm:pt>
    <dgm:pt modelId="{695D54F0-5AC5-4E25-A77B-CAD9D623EB7B}" type="pres">
      <dgm:prSet presAssocID="{ADA013D8-1CC7-498A-BB15-BFFB912ACCF7}" presName="node" presStyleLbl="node1" presStyleIdx="6" presStyleCnt="10" custScaleX="144346" custScaleY="1344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373319-5E01-469D-B6A6-242225688920}" type="pres">
      <dgm:prSet presAssocID="{ADA013D8-1CC7-498A-BB15-BFFB912ACCF7}" presName="dummy" presStyleCnt="0"/>
      <dgm:spPr/>
    </dgm:pt>
    <dgm:pt modelId="{737C5375-CA6E-44C5-9E77-BF62F61B7853}" type="pres">
      <dgm:prSet presAssocID="{3C5550B8-3223-46C1-B47A-753EC0C59085}" presName="sibTrans" presStyleLbl="sibTrans2D1" presStyleIdx="6" presStyleCnt="10"/>
      <dgm:spPr/>
      <dgm:t>
        <a:bodyPr/>
        <a:lstStyle/>
        <a:p>
          <a:endParaRPr lang="en-US"/>
        </a:p>
      </dgm:t>
    </dgm:pt>
    <dgm:pt modelId="{4F05B281-B6DB-45BB-A427-1BF92AADC139}" type="pres">
      <dgm:prSet presAssocID="{AE26BF5A-34A6-4192-8BEA-D9ECFB941642}" presName="node" presStyleLbl="node1" presStyleIdx="7" presStyleCnt="10" custScaleX="143858" custScaleY="125681" custRadScaleRad="96949" custRadScaleInc="-8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7" presStyleCnt="10"/>
      <dgm:spPr/>
      <dgm:t>
        <a:bodyPr/>
        <a:lstStyle/>
        <a:p>
          <a:endParaRPr lang="en-US"/>
        </a:p>
      </dgm:t>
    </dgm:pt>
    <dgm:pt modelId="{2D6C03BD-4023-431E-84F6-C080A9961C8A}" type="pres">
      <dgm:prSet presAssocID="{91651A17-950C-49EC-8C35-2517548AE9E6}" presName="node" presStyleLbl="node1" presStyleIdx="8" presStyleCnt="10" custScaleX="138016" custScaleY="133967" custRadScaleRad="93377" custRadScaleInc="-241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8" presStyleCnt="10"/>
      <dgm:spPr/>
      <dgm:t>
        <a:bodyPr/>
        <a:lstStyle/>
        <a:p>
          <a:endParaRPr lang="en-US"/>
        </a:p>
      </dgm:t>
    </dgm:pt>
    <dgm:pt modelId="{11B479DF-7013-4DB2-A577-9E7C1087BF76}" type="pres">
      <dgm:prSet presAssocID="{1E8E3CDE-E006-410C-9A8A-D8611281B1A9}" presName="node" presStyleLbl="node1" presStyleIdx="9" presStyleCnt="10" custScaleX="138441" custScaleY="146518" custRadScaleRad="92906" custRadScaleInc="-194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1ED93-8266-4415-B796-B02DFC56B3BC}" type="pres">
      <dgm:prSet presAssocID="{1E8E3CDE-E006-410C-9A8A-D8611281B1A9}" presName="dummy" presStyleCnt="0"/>
      <dgm:spPr/>
    </dgm:pt>
    <dgm:pt modelId="{4307BA93-064B-4CE5-834F-98D1821393DB}" type="pres">
      <dgm:prSet presAssocID="{434C972C-BDBC-4176-A9E2-2708C72B9FCA}" presName="sibTrans" presStyleLbl="sibTrans2D1" presStyleIdx="9" presStyleCnt="10"/>
      <dgm:spPr/>
      <dgm:t>
        <a:bodyPr/>
        <a:lstStyle/>
        <a:p>
          <a:endParaRPr lang="en-US"/>
        </a:p>
      </dgm:t>
    </dgm:pt>
  </dgm:ptLst>
  <dgm:cxnLst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57289D19-F335-4D68-AC7E-5582D07598B2}" type="presOf" srcId="{9FF20664-3F6F-4415-8233-D443550F6854}" destId="{FC9B55A0-D6BC-47A3-92D9-CF0D462CBA3E}" srcOrd="0" destOrd="0" presId="urn:microsoft.com/office/officeart/2005/8/layout/radial6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0BB795E9-FFF1-4A2D-878C-FAE1C6BDCC87}" type="presOf" srcId="{9C6F0069-43DC-402D-BD84-1006528FCE04}" destId="{5101AD7C-EA94-402A-A388-0FD916639D60}" srcOrd="0" destOrd="0" presId="urn:microsoft.com/office/officeart/2005/8/layout/radial6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4E6E6427-5348-4ECF-99CC-46CA5F3BDA5F}" srcId="{B1BE2A8E-285E-4C69-9BFF-CE48B252AA50}" destId="{7D1C9009-9B60-4C15-8E3B-F949FAB90776}" srcOrd="4" destOrd="0" parTransId="{E75197AC-E7B0-4C26-9D1F-47E47BE7CCEF}" sibTransId="{9D56A871-CE7A-4922-AAF9-9D95A29D1039}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B6507D96-25C4-4121-9433-2A113978B784}" srcId="{B1BE2A8E-285E-4C69-9BFF-CE48B252AA50}" destId="{C64FD589-26EA-483C-BB5E-C8324A82EAF5}" srcOrd="2" destOrd="0" parTransId="{1E312D33-14E1-4B2B-A210-2A735401CE1C}" sibTransId="{46E45D53-1277-4C97-8E3B-323B4EBF62F5}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4A16358E-6F75-4AC0-B6E5-E26F15B1A750}" srcId="{B1BE2A8E-285E-4C69-9BFF-CE48B252AA50}" destId="{3BA9396D-1753-43D3-A703-A75A7C19204B}" srcOrd="1" destOrd="0" parTransId="{FDC0F8DA-00AF-40CD-B616-B7AA7472101C}" sibTransId="{869210E2-CDFB-49E6-A3F9-D5A55D2018F0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E14E4EEE-087E-4E8C-92C7-D48A2C2A60C4}" srcId="{9ED1A3B2-A381-4201-823D-E4B4F944886D}" destId="{91651A17-950C-49EC-8C35-2517548AE9E6}" srcOrd="8" destOrd="0" parTransId="{842A79D3-4827-4424-A76D-539154392405}" sibTransId="{8962C693-DF60-43F6-9F43-7615C2E1439A}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C2BA2E7D-A4DC-497F-82AA-B05171512E7B}" srcId="{9ED1A3B2-A381-4201-823D-E4B4F944886D}" destId="{AE26BF5A-34A6-4192-8BEA-D9ECFB941642}" srcOrd="7" destOrd="0" parTransId="{053AEA0B-0F73-4DAC-9295-FCA55D0C5C5A}" sibTransId="{F67939D1-3ADF-4276-A6FA-0083CE5DA4FA}"/>
    <dgm:cxn modelId="{3DFE3AE5-6DA5-4440-A66F-1437FD4DC5D4}" srcId="{B1BE2A8E-285E-4C69-9BFF-CE48B252AA50}" destId="{343B6168-99DB-4C0C-9BE7-E54D7B80C5AD}" srcOrd="5" destOrd="0" parTransId="{6F98FC42-2370-4FD0-A627-0708511F7F32}" sibTransId="{95FBDDB6-4174-4619-B543-81DEF6B7716A}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DE84322A-32C7-4777-959D-DEB815227581}" type="presOf" srcId="{434C972C-BDBC-4176-A9E2-2708C72B9FCA}" destId="{4307BA93-064B-4CE5-834F-98D1821393DB}" srcOrd="0" destOrd="0" presId="urn:microsoft.com/office/officeart/2005/8/layout/radial6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C7AFAD4B-A6F1-47B4-A694-3136D684B5F6}" srcId="{9ED1A3B2-A381-4201-823D-E4B4F944886D}" destId="{1E8E3CDE-E006-410C-9A8A-D8611281B1A9}" srcOrd="9" destOrd="0" parTransId="{8C293D2C-4629-485B-9BB4-40794DA6E6EE}" sibTransId="{434C972C-BDBC-4176-A9E2-2708C72B9FCA}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8558B00B-AC1C-4995-949E-C1802F891498}" type="presOf" srcId="{1E8E3CDE-E006-410C-9A8A-D8611281B1A9}" destId="{11B479DF-7013-4DB2-A577-9E7C1087BF76}" srcOrd="0" destOrd="0" presId="urn:microsoft.com/office/officeart/2005/8/layout/radial6"/>
    <dgm:cxn modelId="{5F3D2886-663C-486D-BC01-47C14F1798A3}" type="presOf" srcId="{3C5550B8-3223-46C1-B47A-753EC0C59085}" destId="{737C5375-CA6E-44C5-9E77-BF62F61B7853}" srcOrd="0" destOrd="0" presId="urn:microsoft.com/office/officeart/2005/8/layout/radial6"/>
    <dgm:cxn modelId="{E34AE74D-5B92-412E-838C-A6A0C3FA4D88}" type="presOf" srcId="{ADA013D8-1CC7-498A-BB15-BFFB912ACCF7}" destId="{695D54F0-5AC5-4E25-A77B-CAD9D623EB7B}" srcOrd="0" destOrd="0" presId="urn:microsoft.com/office/officeart/2005/8/layout/radial6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A14346A8-4918-4300-9891-20568D283921}" srcId="{9ED1A3B2-A381-4201-823D-E4B4F944886D}" destId="{9C6F0069-43DC-402D-BD84-1006528FCE04}" srcOrd="4" destOrd="0" parTransId="{44D9A023-5F81-4677-8A1D-494A76B02F4A}" sibTransId="{9FF20664-3F6F-4415-8233-D443550F6854}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D5A26C81-B5CA-4FF9-85ED-60967857EFA6}" srcId="{B1BE2A8E-285E-4C69-9BFF-CE48B252AA50}" destId="{3641F520-BAF8-4BA4-A826-44FA753A5F4E}" srcOrd="3" destOrd="0" parTransId="{31D6B297-275C-4FAC-A07E-4467512471AD}" sibTransId="{53B82682-8E0C-4903-98EA-36CBB0B8A63B}"/>
    <dgm:cxn modelId="{30638209-A4D1-4BFE-943D-C66C72DB50AF}" srcId="{9ED1A3B2-A381-4201-823D-E4B4F944886D}" destId="{ED01A515-5448-4A3E-A2EC-575448D0F5AA}" srcOrd="5" destOrd="0" parTransId="{3C8BC949-583D-42C4-9E18-497A2FA6C1D3}" sibTransId="{B658162B-CA61-458F-8F17-E18D499D4DE8}"/>
    <dgm:cxn modelId="{6DEBA0E5-C057-4AE2-8A06-94BBB25C6005}" srcId="{9ED1A3B2-A381-4201-823D-E4B4F944886D}" destId="{ADA013D8-1CC7-498A-BB15-BFFB912ACCF7}" srcOrd="6" destOrd="0" parTransId="{C4745E27-A566-424F-9467-D4725B233C6E}" sibTransId="{3C5550B8-3223-46C1-B47A-753EC0C59085}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0657E8C1-01D7-4CC0-B548-C8E5739E41EB}" type="presParOf" srcId="{F4B68BA8-694B-4B7F-8215-68903FFCD2D7}" destId="{5101AD7C-EA94-402A-A388-0FD916639D60}" srcOrd="13" destOrd="0" presId="urn:microsoft.com/office/officeart/2005/8/layout/radial6"/>
    <dgm:cxn modelId="{0DE83748-214B-4394-AFCC-50F73128CA7F}" type="presParOf" srcId="{F4B68BA8-694B-4B7F-8215-68903FFCD2D7}" destId="{97296767-E761-4683-B475-54E34622C9C1}" srcOrd="14" destOrd="0" presId="urn:microsoft.com/office/officeart/2005/8/layout/radial6"/>
    <dgm:cxn modelId="{6FAD0287-3642-4BC3-838C-432047BEF64F}" type="presParOf" srcId="{F4B68BA8-694B-4B7F-8215-68903FFCD2D7}" destId="{FC9B55A0-D6BC-47A3-92D9-CF0D462CBA3E}" srcOrd="15" destOrd="0" presId="urn:microsoft.com/office/officeart/2005/8/layout/radial6"/>
    <dgm:cxn modelId="{85324FF1-B5A8-42C3-9CD8-B8F3A7B41DAF}" type="presParOf" srcId="{F4B68BA8-694B-4B7F-8215-68903FFCD2D7}" destId="{D19ADD6D-9F0A-4766-B637-BB2D5495A9BB}" srcOrd="16" destOrd="0" presId="urn:microsoft.com/office/officeart/2005/8/layout/radial6"/>
    <dgm:cxn modelId="{363F0F02-6E41-404E-B2E5-4890434DECC7}" type="presParOf" srcId="{F4B68BA8-694B-4B7F-8215-68903FFCD2D7}" destId="{CB9DB137-9ACF-4A5D-915D-C6DEF62C671A}" srcOrd="17" destOrd="0" presId="urn:microsoft.com/office/officeart/2005/8/layout/radial6"/>
    <dgm:cxn modelId="{C75A112C-7212-4B80-9DA4-CA7F2DD70EB5}" type="presParOf" srcId="{F4B68BA8-694B-4B7F-8215-68903FFCD2D7}" destId="{84EFD8D8-F116-4363-8F07-0BDD118D8287}" srcOrd="18" destOrd="0" presId="urn:microsoft.com/office/officeart/2005/8/layout/radial6"/>
    <dgm:cxn modelId="{0F6EDBBA-721C-4D75-963D-AD590EF7C683}" type="presParOf" srcId="{F4B68BA8-694B-4B7F-8215-68903FFCD2D7}" destId="{695D54F0-5AC5-4E25-A77B-CAD9D623EB7B}" srcOrd="19" destOrd="0" presId="urn:microsoft.com/office/officeart/2005/8/layout/radial6"/>
    <dgm:cxn modelId="{2448F847-9D2C-480D-A900-FABC4F2AD2D8}" type="presParOf" srcId="{F4B68BA8-694B-4B7F-8215-68903FFCD2D7}" destId="{1F373319-5E01-469D-B6A6-242225688920}" srcOrd="20" destOrd="0" presId="urn:microsoft.com/office/officeart/2005/8/layout/radial6"/>
    <dgm:cxn modelId="{E0E435D3-14B5-465A-93E5-55B13F9E75C6}" type="presParOf" srcId="{F4B68BA8-694B-4B7F-8215-68903FFCD2D7}" destId="{737C5375-CA6E-44C5-9E77-BF62F61B7853}" srcOrd="21" destOrd="0" presId="urn:microsoft.com/office/officeart/2005/8/layout/radial6"/>
    <dgm:cxn modelId="{F93707E6-5B1F-4F40-A3A3-B884267CE7F5}" type="presParOf" srcId="{F4B68BA8-694B-4B7F-8215-68903FFCD2D7}" destId="{4F05B281-B6DB-45BB-A427-1BF92AADC139}" srcOrd="22" destOrd="0" presId="urn:microsoft.com/office/officeart/2005/8/layout/radial6"/>
    <dgm:cxn modelId="{3D4ADB0D-3A32-46EB-993B-C2B89385D5E3}" type="presParOf" srcId="{F4B68BA8-694B-4B7F-8215-68903FFCD2D7}" destId="{FEDFE719-4F44-4DDA-B702-82A372856A51}" srcOrd="23" destOrd="0" presId="urn:microsoft.com/office/officeart/2005/8/layout/radial6"/>
    <dgm:cxn modelId="{EBDDFBD5-050A-401C-B541-60C312E8BADC}" type="presParOf" srcId="{F4B68BA8-694B-4B7F-8215-68903FFCD2D7}" destId="{C0575E5C-DEAA-49FF-9C6A-0DF4C03D040D}" srcOrd="24" destOrd="0" presId="urn:microsoft.com/office/officeart/2005/8/layout/radial6"/>
    <dgm:cxn modelId="{FD35A212-0E1F-4819-BF1F-B29719BECB43}" type="presParOf" srcId="{F4B68BA8-694B-4B7F-8215-68903FFCD2D7}" destId="{2D6C03BD-4023-431E-84F6-C080A9961C8A}" srcOrd="25" destOrd="0" presId="urn:microsoft.com/office/officeart/2005/8/layout/radial6"/>
    <dgm:cxn modelId="{BC555FE2-565F-4CC2-844D-BACDB94E3D46}" type="presParOf" srcId="{F4B68BA8-694B-4B7F-8215-68903FFCD2D7}" destId="{2578787D-F4B0-463A-AA6F-94706894BC8C}" srcOrd="26" destOrd="0" presId="urn:microsoft.com/office/officeart/2005/8/layout/radial6"/>
    <dgm:cxn modelId="{6F30A1FC-C56F-4DA2-B79C-F00209C57B2B}" type="presParOf" srcId="{F4B68BA8-694B-4B7F-8215-68903FFCD2D7}" destId="{7C884431-F906-455C-AAF5-4FBEC1E13C27}" srcOrd="27" destOrd="0" presId="urn:microsoft.com/office/officeart/2005/8/layout/radial6"/>
    <dgm:cxn modelId="{06A11393-6270-42DA-88DC-CCC2A90E82A8}" type="presParOf" srcId="{F4B68BA8-694B-4B7F-8215-68903FFCD2D7}" destId="{11B479DF-7013-4DB2-A577-9E7C1087BF76}" srcOrd="28" destOrd="0" presId="urn:microsoft.com/office/officeart/2005/8/layout/radial6"/>
    <dgm:cxn modelId="{C7075DE2-3631-4634-9983-C987D5DE5299}" type="presParOf" srcId="{F4B68BA8-694B-4B7F-8215-68903FFCD2D7}" destId="{D181ED93-8266-4415-B796-B02DFC56B3BC}" srcOrd="29" destOrd="0" presId="urn:microsoft.com/office/officeart/2005/8/layout/radial6"/>
    <dgm:cxn modelId="{1CD3D81C-C784-48D7-AD49-CDC6A352B8D4}" type="presParOf" srcId="{F4B68BA8-694B-4B7F-8215-68903FFCD2D7}" destId="{4307BA93-064B-4CE5-834F-98D1821393DB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269767" y="266763"/>
          <a:ext cx="3277819" cy="327774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Градска управа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Градоначелник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Градско веће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Скупштина </a:t>
          </a:r>
          <a:r>
            <a:rPr lang="sr-Cyrl-RS" sz="1600" b="1" kern="1200" dirty="0" smtClean="0"/>
            <a:t>града</a:t>
          </a:r>
          <a:r>
            <a:rPr lang="sr-Latn-RS" sz="1600" b="1" kern="1200" dirty="0" smtClean="0"/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/>
            <a:t>Заштитник грађана </a:t>
          </a:r>
          <a:endParaRPr lang="sr-Latn-RS" sz="1600" b="1" kern="1200" dirty="0" smtClean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 smtClean="0"/>
            <a:t> Правобранилаштво</a:t>
          </a:r>
          <a:endParaRPr lang="en-US" sz="1600" b="1" kern="1200" dirty="0"/>
        </a:p>
      </dsp:txBody>
      <dsp:txXfrm>
        <a:off x="1749792" y="746778"/>
        <a:ext cx="2317769" cy="2317718"/>
      </dsp:txXfrm>
    </dsp:sp>
    <dsp:sp modelId="{6AE34D3E-FD5D-4402-89AF-BF559D3EC92D}">
      <dsp:nvSpPr>
        <dsp:cNvPr id="0" name=""/>
        <dsp:cNvSpPr/>
      </dsp:nvSpPr>
      <dsp:spPr>
        <a:xfrm>
          <a:off x="3140020" y="117427"/>
          <a:ext cx="364540" cy="36453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276826" y="3300978"/>
          <a:ext cx="263956" cy="26421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4758508" y="1597009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495417" y="3582038"/>
          <a:ext cx="364540" cy="36453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351807" y="635510"/>
          <a:ext cx="263956" cy="26421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519703" y="2146874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20061" y="656851"/>
          <a:ext cx="2063988" cy="173519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sp:txBody>
      <dsp:txXfrm>
        <a:off x="182203" y="910964"/>
        <a:ext cx="1459460" cy="1226965"/>
      </dsp:txXfrm>
    </dsp:sp>
    <dsp:sp modelId="{D4397D2C-6DDE-4A42-9855-5F94ADD7F1F8}">
      <dsp:nvSpPr>
        <dsp:cNvPr id="0" name=""/>
        <dsp:cNvSpPr/>
      </dsp:nvSpPr>
      <dsp:spPr>
        <a:xfrm>
          <a:off x="2771212" y="646997"/>
          <a:ext cx="364540" cy="36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370607" y="2581099"/>
          <a:ext cx="658977" cy="658995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4883476" y="231535"/>
          <a:ext cx="1332585" cy="133215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Основне школе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Средње школе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200" kern="1200" dirty="0"/>
            <a:t>Дом здравља</a:t>
          </a:r>
          <a:endParaRPr lang="en-US" sz="1200" kern="1200" dirty="0"/>
        </a:p>
      </dsp:txBody>
      <dsp:txXfrm>
        <a:off x="5078629" y="426625"/>
        <a:ext cx="942279" cy="941979"/>
      </dsp:txXfrm>
    </dsp:sp>
    <dsp:sp modelId="{4ABBCF6F-E7DA-4CE7-A2F5-6DD06BFAA1FA}">
      <dsp:nvSpPr>
        <dsp:cNvPr id="0" name=""/>
        <dsp:cNvSpPr/>
      </dsp:nvSpPr>
      <dsp:spPr>
        <a:xfrm>
          <a:off x="4289116" y="1151296"/>
          <a:ext cx="364540" cy="36453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120061" y="3365308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2752314" y="2989286"/>
          <a:ext cx="263956" cy="26421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Закони и прописи: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Упутство Министарства финансија за припрему одлуке о буџету за 2018. годину и др.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Стратешки документи: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Стратегија развоја града Панчева</a:t>
          </a:r>
          <a:endParaRPr lang="sr-Latn-RS" sz="1400" kern="1200" dirty="0" smtClean="0">
            <a:solidFill>
              <a:srgbClr val="FF0000"/>
            </a:solidFill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/>
            <a:t>Акциони </a:t>
          </a:r>
          <a:r>
            <a:rPr lang="sr-Cyrl-RS" sz="1400" kern="1200" dirty="0"/>
            <a:t>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0" y="298191"/>
          <a:ext cx="1253287" cy="1257786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kern="1200" dirty="0">
              <a:solidFill>
                <a:schemeClr val="bg1"/>
              </a:solidFill>
            </a:rPr>
            <a:t>Средства </a:t>
          </a:r>
          <a:r>
            <a:rPr lang="sr-Cyrl-RS" sz="1050" kern="1200" dirty="0" smtClean="0">
              <a:solidFill>
                <a:schemeClr val="bg1"/>
              </a:solidFill>
            </a:rPr>
            <a:t>из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kern="1200" dirty="0" smtClean="0">
              <a:solidFill>
                <a:schemeClr val="bg1"/>
              </a:solidFill>
            </a:rPr>
            <a:t> </a:t>
          </a:r>
          <a:r>
            <a:rPr lang="sr-Cyrl-RS" sz="1050" kern="1200" dirty="0">
              <a:solidFill>
                <a:schemeClr val="bg1"/>
              </a:solidFill>
            </a:rPr>
            <a:t>буџета </a:t>
          </a:r>
          <a:r>
            <a:rPr lang="sr-Cyrl-RS" sz="1050" kern="1200" dirty="0" smtClean="0">
              <a:solidFill>
                <a:schemeClr val="bg1"/>
              </a:solidFill>
            </a:rPr>
            <a:t>града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kern="1200" dirty="0" smtClean="0">
              <a:solidFill>
                <a:schemeClr val="bg1"/>
              </a:solidFill>
            </a:rPr>
            <a:t>3.961.031.486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kern="1200" dirty="0" smtClean="0">
              <a:solidFill>
                <a:schemeClr val="bg1"/>
              </a:solidFill>
            </a:rPr>
            <a:t>диинара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>
            <a:solidFill>
              <a:schemeClr val="bg1"/>
            </a:solidFill>
          </a:endParaRPr>
        </a:p>
      </dsp:txBody>
      <dsp:txXfrm>
        <a:off x="183540" y="482389"/>
        <a:ext cx="886207" cy="889390"/>
      </dsp:txXfrm>
    </dsp:sp>
    <dsp:sp modelId="{98F3E7AB-6934-48FA-B82F-FBEAF1B2375D}">
      <dsp:nvSpPr>
        <dsp:cNvPr id="0" name=""/>
        <dsp:cNvSpPr/>
      </dsp:nvSpPr>
      <dsp:spPr>
        <a:xfrm>
          <a:off x="1345494" y="604783"/>
          <a:ext cx="630344" cy="630344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1429046" y="845827"/>
        <a:ext cx="463240" cy="148256"/>
      </dsp:txXfrm>
    </dsp:sp>
    <dsp:sp modelId="{2F60A798-586E-4E47-B649-25F047F36835}">
      <dsp:nvSpPr>
        <dsp:cNvPr id="0" name=""/>
        <dsp:cNvSpPr/>
      </dsp:nvSpPr>
      <dsp:spPr>
        <a:xfrm>
          <a:off x="2064087" y="240216"/>
          <a:ext cx="1306062" cy="1359478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kern="1200" dirty="0" smtClean="0"/>
            <a:t>Део пренетих </a:t>
          </a:r>
          <a:r>
            <a:rPr lang="sr-Cyrl-RS" sz="1050" kern="1200" dirty="0"/>
            <a:t>средства из ранијих </a:t>
          </a:r>
          <a:r>
            <a:rPr lang="sr-Cyrl-RS" sz="1050" kern="1200" dirty="0" smtClean="0"/>
            <a:t>година у износу од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kern="1200" dirty="0" smtClean="0"/>
            <a:t>562.921.831 динар</a:t>
          </a:r>
          <a:endParaRPr lang="en-US" sz="1050" kern="1200" dirty="0">
            <a:solidFill>
              <a:srgbClr val="FF0000"/>
            </a:solidFill>
          </a:endParaRPr>
        </a:p>
      </dsp:txBody>
      <dsp:txXfrm>
        <a:off x="2255355" y="439307"/>
        <a:ext cx="923526" cy="961296"/>
      </dsp:txXfrm>
    </dsp:sp>
    <dsp:sp modelId="{41F09F99-3DCC-47E4-9188-F7D103A1F6E3}">
      <dsp:nvSpPr>
        <dsp:cNvPr id="0" name=""/>
        <dsp:cNvSpPr/>
      </dsp:nvSpPr>
      <dsp:spPr>
        <a:xfrm>
          <a:off x="3458397" y="604783"/>
          <a:ext cx="630344" cy="630344"/>
        </a:xfrm>
        <a:prstGeom prst="mathPlus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3541949" y="845827"/>
        <a:ext cx="463240" cy="148256"/>
      </dsp:txXfrm>
    </dsp:sp>
    <dsp:sp modelId="{6C1FFF0F-B1A4-4C41-B9D3-30452A0DFA4B}">
      <dsp:nvSpPr>
        <dsp:cNvPr id="0" name=""/>
        <dsp:cNvSpPr/>
      </dsp:nvSpPr>
      <dsp:spPr>
        <a:xfrm>
          <a:off x="4132643" y="195581"/>
          <a:ext cx="1280468" cy="1303704"/>
        </a:xfrm>
        <a:prstGeom prst="ellipse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r-Cyrl-RS" sz="1050" kern="1200" dirty="0" smtClean="0">
            <a:solidFill>
              <a:schemeClr val="bg1"/>
            </a:solidFill>
          </a:endParaRP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kern="1200" dirty="0" smtClean="0">
              <a:solidFill>
                <a:schemeClr val="bg1"/>
              </a:solidFill>
            </a:rPr>
            <a:t>Средства </a:t>
          </a:r>
          <a:r>
            <a:rPr lang="sr-Cyrl-RS" sz="1050" kern="1200" dirty="0">
              <a:solidFill>
                <a:schemeClr val="bg1"/>
              </a:solidFill>
            </a:rPr>
            <a:t>из осталих </a:t>
          </a:r>
          <a:r>
            <a:rPr lang="sr-Cyrl-RS" sz="1050" kern="1200" dirty="0" smtClean="0">
              <a:solidFill>
                <a:schemeClr val="bg1"/>
              </a:solidFill>
            </a:rPr>
            <a:t>извора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kern="1200" dirty="0" smtClean="0">
              <a:solidFill>
                <a:schemeClr val="bg1"/>
              </a:solidFill>
            </a:rPr>
            <a:t>667.797.931 динар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 dirty="0">
            <a:solidFill>
              <a:srgbClr val="FF0000"/>
            </a:solidFill>
          </a:endParaRPr>
        </a:p>
      </dsp:txBody>
      <dsp:txXfrm>
        <a:off x="4320163" y="386504"/>
        <a:ext cx="905428" cy="921858"/>
      </dsp:txXfrm>
    </dsp:sp>
    <dsp:sp modelId="{87C2FC52-975B-4E62-B5E0-1AB7C844E900}">
      <dsp:nvSpPr>
        <dsp:cNvPr id="0" name=""/>
        <dsp:cNvSpPr/>
      </dsp:nvSpPr>
      <dsp:spPr>
        <a:xfrm>
          <a:off x="5545706" y="604783"/>
          <a:ext cx="630344" cy="630344"/>
        </a:xfrm>
        <a:prstGeom prst="mathEqual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5629258" y="734634"/>
        <a:ext cx="463240" cy="370642"/>
      </dsp:txXfrm>
    </dsp:sp>
    <dsp:sp modelId="{2DB98FF9-EDB5-4EEE-AFA3-A57C7337F497}">
      <dsp:nvSpPr>
        <dsp:cNvPr id="0" name=""/>
        <dsp:cNvSpPr/>
      </dsp:nvSpPr>
      <dsp:spPr>
        <a:xfrm>
          <a:off x="6264299" y="216023"/>
          <a:ext cx="1652621" cy="1407863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500" kern="1200" dirty="0"/>
            <a:t>Укупан буџет града </a:t>
          </a:r>
          <a:r>
            <a:rPr lang="sr-Cyrl-RS" sz="1500" kern="1200" dirty="0" smtClean="0"/>
            <a:t>5.191.751.248 динара</a:t>
          </a:r>
          <a:endParaRPr lang="en-US" sz="1500" kern="1200" dirty="0">
            <a:solidFill>
              <a:srgbClr val="FF0000"/>
            </a:solidFill>
          </a:endParaRPr>
        </a:p>
      </dsp:txBody>
      <dsp:txXfrm>
        <a:off x="6506320" y="422200"/>
        <a:ext cx="1168579" cy="9955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297546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Порески приходи</a:t>
          </a:r>
          <a:endParaRPr lang="en-US" sz="1600" b="1" kern="1200" dirty="0"/>
        </a:p>
      </dsp:txBody>
      <dsp:txXfrm>
        <a:off x="4153" y="297546"/>
        <a:ext cx="2124745" cy="316800"/>
      </dsp:txXfrm>
    </dsp:sp>
    <dsp:sp modelId="{02385D1D-92EB-445D-B736-940004751C79}">
      <dsp:nvSpPr>
        <dsp:cNvPr id="0" name=""/>
        <dsp:cNvSpPr/>
      </dsp:nvSpPr>
      <dsp:spPr>
        <a:xfrm>
          <a:off x="2128898" y="20349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203496"/>
          <a:ext cx="5779306" cy="5049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заузврат</a:t>
          </a:r>
          <a:endParaRPr lang="en-US" sz="1400" kern="1200" dirty="0"/>
        </a:p>
      </dsp:txBody>
      <dsp:txXfrm>
        <a:off x="2723827" y="20349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1150240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Донације и трансфери</a:t>
          </a:r>
          <a:endParaRPr lang="en-US" sz="1600" b="1" kern="1200" dirty="0"/>
        </a:p>
      </dsp:txBody>
      <dsp:txXfrm>
        <a:off x="4153" y="1150240"/>
        <a:ext cx="2124745" cy="534600"/>
      </dsp:txXfrm>
    </dsp:sp>
    <dsp:sp modelId="{0E930D30-96BC-4D43-B65A-EE88C46DBE48}">
      <dsp:nvSpPr>
        <dsp:cNvPr id="0" name=""/>
        <dsp:cNvSpPr/>
      </dsp:nvSpPr>
      <dsp:spPr>
        <a:xfrm>
          <a:off x="2128898" y="765996"/>
          <a:ext cx="424949" cy="13030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765996"/>
          <a:ext cx="5779306" cy="130308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765996"/>
        <a:ext cx="5779306" cy="1303087"/>
      </dsp:txXfrm>
    </dsp:sp>
    <dsp:sp modelId="{CCB8139E-CA19-491D-9FCD-6BF28923C725}">
      <dsp:nvSpPr>
        <dsp:cNvPr id="0" name=""/>
        <dsp:cNvSpPr/>
      </dsp:nvSpPr>
      <dsp:spPr>
        <a:xfrm>
          <a:off x="4153" y="2314784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Непорески приходи</a:t>
          </a:r>
          <a:endParaRPr lang="en-US" sz="1600" b="1" kern="1200" dirty="0"/>
        </a:p>
      </dsp:txBody>
      <dsp:txXfrm>
        <a:off x="4153" y="2314784"/>
        <a:ext cx="2124745" cy="316800"/>
      </dsp:txXfrm>
    </dsp:sp>
    <dsp:sp modelId="{14D1633C-A097-4A5A-8269-B04E98857E56}">
      <dsp:nvSpPr>
        <dsp:cNvPr id="0" name=""/>
        <dsp:cNvSpPr/>
      </dsp:nvSpPr>
      <dsp:spPr>
        <a:xfrm>
          <a:off x="2128898" y="2126684"/>
          <a:ext cx="424949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126684"/>
          <a:ext cx="5779306" cy="69300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коршења уговорних или законских одредби (казне и пенали)</a:t>
          </a:r>
          <a:endParaRPr lang="en-US" sz="1400" kern="1200" dirty="0"/>
        </a:p>
      </dsp:txBody>
      <dsp:txXfrm>
        <a:off x="2723827" y="2126684"/>
        <a:ext cx="5779306" cy="693000"/>
      </dsp:txXfrm>
    </dsp:sp>
    <dsp:sp modelId="{9312B733-3AEB-49F6-8245-08553BA2949B}">
      <dsp:nvSpPr>
        <dsp:cNvPr id="0" name=""/>
        <dsp:cNvSpPr/>
      </dsp:nvSpPr>
      <dsp:spPr>
        <a:xfrm>
          <a:off x="4153" y="2877284"/>
          <a:ext cx="2124745" cy="75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продаје нефинансијске имовине</a:t>
          </a:r>
          <a:endParaRPr lang="en-US" sz="1600" b="1" kern="1200" dirty="0"/>
        </a:p>
      </dsp:txBody>
      <dsp:txXfrm>
        <a:off x="4153" y="2877284"/>
        <a:ext cx="2124745" cy="752400"/>
      </dsp:txXfrm>
    </dsp:sp>
    <dsp:sp modelId="{435AB433-2559-485A-A03D-C32F36288071}">
      <dsp:nvSpPr>
        <dsp:cNvPr id="0" name=""/>
        <dsp:cNvSpPr/>
      </dsp:nvSpPr>
      <dsp:spPr>
        <a:xfrm>
          <a:off x="2128898" y="2877284"/>
          <a:ext cx="424949" cy="752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877284"/>
          <a:ext cx="5779306" cy="75240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града.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877284"/>
        <a:ext cx="5779306" cy="752400"/>
      </dsp:txXfrm>
    </dsp:sp>
    <dsp:sp modelId="{EFAACCF6-3A6A-4536-89B0-F0A7C44F6BE1}">
      <dsp:nvSpPr>
        <dsp:cNvPr id="0" name=""/>
        <dsp:cNvSpPr/>
      </dsp:nvSpPr>
      <dsp:spPr>
        <a:xfrm>
          <a:off x="4153" y="3749159"/>
          <a:ext cx="2124745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Примања од задуживања и  продаје финансијске имовине</a:t>
          </a:r>
          <a:endParaRPr lang="en-US" sz="1600" b="1" kern="1200" dirty="0"/>
        </a:p>
      </dsp:txBody>
      <dsp:txXfrm>
        <a:off x="4153" y="3749159"/>
        <a:ext cx="2124745" cy="990000"/>
      </dsp:txXfrm>
    </dsp:sp>
    <dsp:sp modelId="{6497CA82-45EE-4BD1-AEB4-CC3961FBFB74}">
      <dsp:nvSpPr>
        <dsp:cNvPr id="0" name=""/>
        <dsp:cNvSpPr/>
      </dsp:nvSpPr>
      <dsp:spPr>
        <a:xfrm>
          <a:off x="2128898" y="3687284"/>
          <a:ext cx="424949" cy="1113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687284"/>
          <a:ext cx="5779306" cy="111375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градова. Примања од продаје финансијске имовине  представљају приливе по основу продаје домаћих акција и осталог капитала у корист нивоа градова</a:t>
          </a:r>
          <a:endParaRPr lang="en-US" sz="1400" kern="1200" dirty="0"/>
        </a:p>
      </dsp:txBody>
      <dsp:txXfrm>
        <a:off x="2723827" y="3687284"/>
        <a:ext cx="5779306" cy="1113750"/>
      </dsp:txXfrm>
    </dsp:sp>
    <dsp:sp modelId="{939B76D1-BB33-4E50-9ECD-839FB5787B95}">
      <dsp:nvSpPr>
        <dsp:cNvPr id="0" name=""/>
        <dsp:cNvSpPr/>
      </dsp:nvSpPr>
      <dsp:spPr>
        <a:xfrm>
          <a:off x="4153" y="4858634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600" b="1" kern="1200" dirty="0"/>
            <a:t>Пренета средства из ранијих година</a:t>
          </a:r>
          <a:endParaRPr lang="en-US" sz="1600" b="1" kern="1200" dirty="0"/>
        </a:p>
      </dsp:txBody>
      <dsp:txXfrm>
        <a:off x="4153" y="4858634"/>
        <a:ext cx="2124745" cy="534600"/>
      </dsp:txXfrm>
    </dsp:sp>
    <dsp:sp modelId="{7845F59F-6101-48DE-ABCC-EC5351843F5B}">
      <dsp:nvSpPr>
        <dsp:cNvPr id="0" name=""/>
        <dsp:cNvSpPr/>
      </dsp:nvSpPr>
      <dsp:spPr>
        <a:xfrm>
          <a:off x="2128898" y="4858634"/>
          <a:ext cx="424949" cy="5346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858634"/>
          <a:ext cx="5779306" cy="53460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altLang="en-US" sz="1400" kern="1200" dirty="0"/>
            <a:t> Представљају вишак прихода буџета града који нису потрошени у претходној  буџетској години</a:t>
          </a:r>
          <a:endParaRPr lang="en-US" sz="1400" kern="1200" dirty="0"/>
        </a:p>
      </dsp:txBody>
      <dsp:txXfrm>
        <a:off x="2723827" y="4858634"/>
        <a:ext cx="5779306" cy="534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2009315" y="1069517"/>
          <a:ext cx="2664411" cy="26644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2100" kern="1200" dirty="0"/>
            <a:t>Укупни буџетски приходи и примања  </a:t>
          </a:r>
          <a:r>
            <a:rPr lang="sr-Cyrl-RS" sz="2100" kern="1200" dirty="0" smtClean="0"/>
            <a:t>5.191.751.248 </a:t>
          </a:r>
          <a:r>
            <a:rPr lang="sr-Cyrl-RS" sz="2100" kern="1200" dirty="0"/>
            <a:t>динара</a:t>
          </a:r>
          <a:endParaRPr lang="en-US" sz="2100" kern="1200" dirty="0"/>
        </a:p>
      </dsp:txBody>
      <dsp:txXfrm>
        <a:off x="2399509" y="1459711"/>
        <a:ext cx="1884023" cy="1884023"/>
      </dsp:txXfrm>
    </dsp:sp>
    <dsp:sp modelId="{63432802-399F-407F-AC10-7219543A0326}">
      <dsp:nvSpPr>
        <dsp:cNvPr id="0" name=""/>
        <dsp:cNvSpPr/>
      </dsp:nvSpPr>
      <dsp:spPr>
        <a:xfrm>
          <a:off x="2675418" y="475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9"/>
                <a:satOff val="181"/>
                <a:lumOff val="842"/>
                <a:alphaOff val="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9"/>
                <a:satOff val="181"/>
                <a:lumOff val="842"/>
                <a:alphaOff val="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9"/>
                <a:satOff val="181"/>
                <a:lumOff val="842"/>
                <a:alphaOff val="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Приходи од  пореза  </a:t>
          </a:r>
          <a:r>
            <a:rPr lang="sr-Cyrl-RS" sz="1000" kern="1200" dirty="0" smtClean="0"/>
            <a:t>3.197.431.650</a:t>
          </a:r>
          <a:r>
            <a:rPr lang="sr-Cyrl-RS" sz="1000" kern="1200" dirty="0" smtClean="0">
              <a:solidFill>
                <a:srgbClr val="FF0000"/>
              </a:solidFill>
            </a:rPr>
            <a:t>    </a:t>
          </a:r>
          <a:r>
            <a:rPr lang="sr-Cyrl-RS" sz="1000" kern="1200" dirty="0" smtClean="0"/>
            <a:t>   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2870515" y="195572"/>
        <a:ext cx="942011" cy="942011"/>
      </dsp:txXfrm>
    </dsp:sp>
    <dsp:sp modelId="{449BFEB2-6844-4A2C-8DC2-780280CBA079}">
      <dsp:nvSpPr>
        <dsp:cNvPr id="0" name=""/>
        <dsp:cNvSpPr/>
      </dsp:nvSpPr>
      <dsp:spPr>
        <a:xfrm>
          <a:off x="4105168" y="571204"/>
          <a:ext cx="1245079" cy="1188180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19"/>
                <a:satOff val="362"/>
                <a:lumOff val="1683"/>
                <a:alphaOff val="1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19"/>
                <a:satOff val="362"/>
                <a:lumOff val="1683"/>
                <a:alphaOff val="1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19"/>
                <a:satOff val="362"/>
                <a:lumOff val="1683"/>
                <a:alphaOff val="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/>
            <a:t>Трансфери од других нивоа власти 173.086.039 динара</a:t>
          </a:r>
          <a:endParaRPr lang="en-US" sz="1000" kern="1200" dirty="0"/>
        </a:p>
      </dsp:txBody>
      <dsp:txXfrm>
        <a:off x="4287506" y="745209"/>
        <a:ext cx="880403" cy="840170"/>
      </dsp:txXfrm>
    </dsp:sp>
    <dsp:sp modelId="{9DDE88A7-5745-4E4F-A7A8-F71A4DA0D5F2}">
      <dsp:nvSpPr>
        <dsp:cNvPr id="0" name=""/>
        <dsp:cNvSpPr/>
      </dsp:nvSpPr>
      <dsp:spPr>
        <a:xfrm>
          <a:off x="4204197" y="3091484"/>
          <a:ext cx="1290068" cy="1261132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28"/>
                <a:satOff val="543"/>
                <a:lumOff val="2525"/>
                <a:alphaOff val="1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28"/>
                <a:satOff val="543"/>
                <a:lumOff val="2525"/>
                <a:alphaOff val="1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28"/>
                <a:satOff val="543"/>
                <a:lumOff val="2525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Други приходи  </a:t>
          </a:r>
          <a:r>
            <a:rPr lang="sr-Cyrl-RS" sz="1000" kern="1200" dirty="0" smtClean="0"/>
            <a:t>609.256.256 динара</a:t>
          </a:r>
          <a:endParaRPr lang="en-US" sz="1000" kern="1200" dirty="0"/>
        </a:p>
      </dsp:txBody>
      <dsp:txXfrm>
        <a:off x="4393123" y="3276173"/>
        <a:ext cx="912216" cy="891754"/>
      </dsp:txXfrm>
    </dsp:sp>
    <dsp:sp modelId="{72DE4213-15E1-4436-8045-C055E8A54EDE}">
      <dsp:nvSpPr>
        <dsp:cNvPr id="0" name=""/>
        <dsp:cNvSpPr/>
      </dsp:nvSpPr>
      <dsp:spPr>
        <a:xfrm>
          <a:off x="2675418" y="3470764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38"/>
                <a:satOff val="724"/>
                <a:lumOff val="3367"/>
                <a:alphaOff val="2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38"/>
                <a:satOff val="724"/>
                <a:lumOff val="3367"/>
                <a:alphaOff val="2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38"/>
                <a:satOff val="724"/>
                <a:lumOff val="3367"/>
                <a:alphaOff val="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/>
            <a:t>Примања </a:t>
          </a:r>
          <a:r>
            <a:rPr lang="sr-Cyrl-RS" sz="1000" kern="1200" dirty="0"/>
            <a:t>од продаје нефинансијске имовине  </a:t>
          </a:r>
          <a:r>
            <a:rPr lang="sr-Cyrl-RS" sz="1000" kern="1200" dirty="0" smtClean="0"/>
            <a:t>69.799.000 динара</a:t>
          </a:r>
          <a:endParaRPr lang="en-US" sz="1000" kern="1200" dirty="0"/>
        </a:p>
      </dsp:txBody>
      <dsp:txXfrm>
        <a:off x="2870515" y="3665861"/>
        <a:ext cx="942011" cy="942011"/>
      </dsp:txXfrm>
    </dsp:sp>
    <dsp:sp modelId="{91CFC9CD-FF79-40EF-A271-A8DBB0423AC2}">
      <dsp:nvSpPr>
        <dsp:cNvPr id="0" name=""/>
        <dsp:cNvSpPr/>
      </dsp:nvSpPr>
      <dsp:spPr>
        <a:xfrm>
          <a:off x="1172739" y="2603192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47"/>
                <a:satOff val="905"/>
                <a:lumOff val="4208"/>
                <a:alphaOff val="2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47"/>
                <a:satOff val="905"/>
                <a:lumOff val="4208"/>
                <a:alphaOff val="2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47"/>
                <a:satOff val="905"/>
                <a:lumOff val="4208"/>
                <a:alphaOff val="2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/>
            <a:t>Примања од </a:t>
          </a:r>
          <a:r>
            <a:rPr lang="sr-Cyrl-RS" sz="1000" kern="1200" dirty="0" smtClean="0"/>
            <a:t>задуживања   489.888.756</a:t>
          </a:r>
          <a:r>
            <a:rPr lang="sr-Cyrl-RS" sz="1000" kern="1200" dirty="0" smtClean="0">
              <a:solidFill>
                <a:srgbClr val="FF0000"/>
              </a:solidFill>
            </a:rPr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1367836" y="2798289"/>
        <a:ext cx="942011" cy="942011"/>
      </dsp:txXfrm>
    </dsp:sp>
    <dsp:sp modelId="{FC69A2CE-A671-47B5-8CD8-544465E52E9C}">
      <dsp:nvSpPr>
        <dsp:cNvPr id="0" name=""/>
        <dsp:cNvSpPr/>
      </dsp:nvSpPr>
      <dsp:spPr>
        <a:xfrm>
          <a:off x="1173793" y="931245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/>
            <a:t>Део пренетих </a:t>
          </a:r>
          <a:r>
            <a:rPr lang="sr-Cyrl-RS" sz="1000" kern="1200" dirty="0"/>
            <a:t>средства из ранијих година</a:t>
          </a:r>
          <a:r>
            <a:rPr lang="sr-Latn-RS" sz="1000" kern="1200" dirty="0"/>
            <a:t> </a:t>
          </a:r>
          <a:r>
            <a:rPr lang="sr-Cyrl-RS" sz="1000" kern="1200" dirty="0" smtClean="0"/>
            <a:t>562.921.831 </a:t>
          </a:r>
          <a:r>
            <a:rPr lang="sr-Latn-RS" sz="1000" kern="1200" dirty="0" smtClean="0"/>
            <a:t> </a:t>
          </a:r>
          <a:r>
            <a:rPr lang="sr-Cyrl-RS" sz="1000" kern="1200" dirty="0" smtClean="0"/>
            <a:t>динар</a:t>
          </a:r>
          <a:endParaRPr lang="en-US" sz="1000" kern="1200" dirty="0"/>
        </a:p>
      </dsp:txBody>
      <dsp:txXfrm>
        <a:off x="1368890" y="1126342"/>
        <a:ext cx="942011" cy="942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140159"/>
          <a:ext cx="2055390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/>
            <a:t>Расходи за запослене</a:t>
          </a:r>
          <a:endParaRPr lang="en-US" sz="1400" b="1" kern="1200" dirty="0"/>
        </a:p>
      </dsp:txBody>
      <dsp:txXfrm>
        <a:off x="0" y="140159"/>
        <a:ext cx="2055390" cy="277200"/>
      </dsp:txXfrm>
    </dsp:sp>
    <dsp:sp modelId="{02385D1D-92EB-445D-B736-940004751C79}">
      <dsp:nvSpPr>
        <dsp:cNvPr id="0" name=""/>
        <dsp:cNvSpPr/>
      </dsp:nvSpPr>
      <dsp:spPr>
        <a:xfrm>
          <a:off x="2055390" y="27546"/>
          <a:ext cx="411078" cy="502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27546"/>
          <a:ext cx="5590663" cy="502425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30900" y="27546"/>
        <a:ext cx="5590663" cy="502425"/>
      </dsp:txXfrm>
    </dsp:sp>
    <dsp:sp modelId="{F40D94EA-52E0-4740-A924-EAF350BDF213}">
      <dsp:nvSpPr>
        <dsp:cNvPr id="0" name=""/>
        <dsp:cNvSpPr/>
      </dsp:nvSpPr>
      <dsp:spPr>
        <a:xfrm>
          <a:off x="0" y="697315"/>
          <a:ext cx="2055390" cy="467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/>
            <a:t>Коришћење роба и услуга </a:t>
          </a:r>
          <a:endParaRPr lang="en-US" sz="1400" kern="1200" dirty="0"/>
        </a:p>
      </dsp:txBody>
      <dsp:txXfrm>
        <a:off x="0" y="697315"/>
        <a:ext cx="2055390" cy="467775"/>
      </dsp:txXfrm>
    </dsp:sp>
    <dsp:sp modelId="{0E930D30-96BC-4D43-B65A-EE88C46DBE48}">
      <dsp:nvSpPr>
        <dsp:cNvPr id="0" name=""/>
        <dsp:cNvSpPr/>
      </dsp:nvSpPr>
      <dsp:spPr>
        <a:xfrm>
          <a:off x="2055390" y="580371"/>
          <a:ext cx="411078" cy="701662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580371"/>
          <a:ext cx="5590663" cy="701662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0900" y="580371"/>
        <a:ext cx="5590663" cy="701662"/>
      </dsp:txXfrm>
    </dsp:sp>
    <dsp:sp modelId="{CCB8139E-CA19-491D-9FCD-6BF28923C725}">
      <dsp:nvSpPr>
        <dsp:cNvPr id="0" name=""/>
        <dsp:cNvSpPr/>
      </dsp:nvSpPr>
      <dsp:spPr>
        <a:xfrm>
          <a:off x="0" y="1644284"/>
          <a:ext cx="2055390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/>
            <a:t>Дотације и трансфери</a:t>
          </a:r>
          <a:endParaRPr lang="en-US" sz="1400" b="1" kern="1200" dirty="0"/>
        </a:p>
      </dsp:txBody>
      <dsp:txXfrm>
        <a:off x="0" y="1644284"/>
        <a:ext cx="2055390" cy="277200"/>
      </dsp:txXfrm>
    </dsp:sp>
    <dsp:sp modelId="{14D1633C-A097-4A5A-8269-B04E98857E56}">
      <dsp:nvSpPr>
        <dsp:cNvPr id="0" name=""/>
        <dsp:cNvSpPr/>
      </dsp:nvSpPr>
      <dsp:spPr>
        <a:xfrm>
          <a:off x="2055390" y="1332434"/>
          <a:ext cx="411078" cy="900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332434"/>
          <a:ext cx="5590663" cy="9009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30900" y="1332434"/>
        <a:ext cx="5590663" cy="900900"/>
      </dsp:txXfrm>
    </dsp:sp>
    <dsp:sp modelId="{9312B733-3AEB-49F6-8245-08553BA2949B}">
      <dsp:nvSpPr>
        <dsp:cNvPr id="0" name=""/>
        <dsp:cNvSpPr/>
      </dsp:nvSpPr>
      <dsp:spPr>
        <a:xfrm>
          <a:off x="0" y="2396346"/>
          <a:ext cx="2055390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/>
            <a:t>Остали расходи</a:t>
          </a:r>
          <a:endParaRPr lang="en-US" sz="1400" b="1" kern="1200" dirty="0"/>
        </a:p>
      </dsp:txBody>
      <dsp:txXfrm>
        <a:off x="0" y="2396346"/>
        <a:ext cx="2055390" cy="277200"/>
      </dsp:txXfrm>
    </dsp:sp>
    <dsp:sp modelId="{435AB433-2559-485A-A03D-C32F36288071}">
      <dsp:nvSpPr>
        <dsp:cNvPr id="0" name=""/>
        <dsp:cNvSpPr/>
      </dsp:nvSpPr>
      <dsp:spPr>
        <a:xfrm>
          <a:off x="2055390" y="2283734"/>
          <a:ext cx="411078" cy="502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283734"/>
          <a:ext cx="5590663" cy="502425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0900" y="2283734"/>
        <a:ext cx="5590663" cy="502425"/>
      </dsp:txXfrm>
    </dsp:sp>
    <dsp:sp modelId="{EFAACCF6-3A6A-4536-89B0-F0A7C44F6BE1}">
      <dsp:nvSpPr>
        <dsp:cNvPr id="0" name=""/>
        <dsp:cNvSpPr/>
      </dsp:nvSpPr>
      <dsp:spPr>
        <a:xfrm>
          <a:off x="0" y="3044459"/>
          <a:ext cx="2057400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/>
            <a:t>Субвенције</a:t>
          </a:r>
          <a:endParaRPr lang="en-US" sz="1400" b="1" kern="1200" dirty="0"/>
        </a:p>
      </dsp:txBody>
      <dsp:txXfrm>
        <a:off x="0" y="3044459"/>
        <a:ext cx="2057400" cy="277200"/>
      </dsp:txXfrm>
    </dsp:sp>
    <dsp:sp modelId="{6497CA82-45EE-4BD1-AEB4-CC3961FBFB74}">
      <dsp:nvSpPr>
        <dsp:cNvPr id="0" name=""/>
        <dsp:cNvSpPr/>
      </dsp:nvSpPr>
      <dsp:spPr>
        <a:xfrm>
          <a:off x="2057399" y="2836559"/>
          <a:ext cx="411480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836559"/>
          <a:ext cx="5596128" cy="69300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</a:t>
          </a:r>
          <a:r>
            <a:rPr lang="ru-RU" sz="1400" kern="1200" dirty="0" smtClean="0"/>
            <a:t>јавним комуналним предузећима чији је оснивач град Панчево за подстицање производње и пружање услуга и као подршка микро и малим предузећима и предузетницима</a:t>
          </a:r>
          <a:endParaRPr lang="en-US" sz="1400" kern="1200" dirty="0"/>
        </a:p>
      </dsp:txBody>
      <dsp:txXfrm>
        <a:off x="2633471" y="2836559"/>
        <a:ext cx="5596128" cy="693000"/>
      </dsp:txXfrm>
    </dsp:sp>
    <dsp:sp modelId="{939B76D1-BB33-4E50-9ECD-839FB5787B95}">
      <dsp:nvSpPr>
        <dsp:cNvPr id="0" name=""/>
        <dsp:cNvSpPr/>
      </dsp:nvSpPr>
      <dsp:spPr>
        <a:xfrm>
          <a:off x="0" y="3692571"/>
          <a:ext cx="2055390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/>
            <a:t>Социјална заштита</a:t>
          </a:r>
          <a:endParaRPr lang="en-US" sz="1400" b="1" kern="1200" dirty="0"/>
        </a:p>
      </dsp:txBody>
      <dsp:txXfrm>
        <a:off x="0" y="3692571"/>
        <a:ext cx="2055390" cy="277200"/>
      </dsp:txXfrm>
    </dsp:sp>
    <dsp:sp modelId="{7845F59F-6101-48DE-ABCC-EC5351843F5B}">
      <dsp:nvSpPr>
        <dsp:cNvPr id="0" name=""/>
        <dsp:cNvSpPr/>
      </dsp:nvSpPr>
      <dsp:spPr>
        <a:xfrm>
          <a:off x="2055390" y="3579959"/>
          <a:ext cx="411078" cy="502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579959"/>
          <a:ext cx="5590663" cy="502425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грађана.</a:t>
          </a:r>
          <a:endParaRPr lang="en-US" sz="1400" kern="1200" dirty="0"/>
        </a:p>
      </dsp:txBody>
      <dsp:txXfrm>
        <a:off x="2630900" y="3579959"/>
        <a:ext cx="5590663" cy="502425"/>
      </dsp:txXfrm>
    </dsp:sp>
    <dsp:sp modelId="{B471A916-B6F4-4017-A447-E2C98CEE19B9}">
      <dsp:nvSpPr>
        <dsp:cNvPr id="0" name=""/>
        <dsp:cNvSpPr/>
      </dsp:nvSpPr>
      <dsp:spPr>
        <a:xfrm>
          <a:off x="0" y="4340684"/>
          <a:ext cx="2055390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/>
            <a:t>Буџетска резерва</a:t>
          </a:r>
          <a:endParaRPr lang="en-US" sz="1400" b="1" kern="1200" dirty="0"/>
        </a:p>
      </dsp:txBody>
      <dsp:txXfrm>
        <a:off x="0" y="4340684"/>
        <a:ext cx="2055390" cy="277200"/>
      </dsp:txXfrm>
    </dsp:sp>
    <dsp:sp modelId="{7F976215-9D17-4223-A92A-D3302071B429}">
      <dsp:nvSpPr>
        <dsp:cNvPr id="0" name=""/>
        <dsp:cNvSpPr/>
      </dsp:nvSpPr>
      <dsp:spPr>
        <a:xfrm>
          <a:off x="2055390" y="4132784"/>
          <a:ext cx="411078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4132784"/>
          <a:ext cx="5590663" cy="69300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Буџетска резерва </a:t>
          </a:r>
          <a:r>
            <a:rPr lang="sr-Cyrl-RS" sz="14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400" kern="1200" dirty="0"/>
        </a:p>
      </dsp:txBody>
      <dsp:txXfrm>
        <a:off x="2630900" y="4132784"/>
        <a:ext cx="5590663" cy="693000"/>
      </dsp:txXfrm>
    </dsp:sp>
    <dsp:sp modelId="{320B77C6-F8A0-4CEB-8B55-79E4A1BAF9E9}">
      <dsp:nvSpPr>
        <dsp:cNvPr id="0" name=""/>
        <dsp:cNvSpPr/>
      </dsp:nvSpPr>
      <dsp:spPr>
        <a:xfrm>
          <a:off x="0" y="5084084"/>
          <a:ext cx="2055390" cy="2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35560" rIns="99568" bIns="3556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b="1" kern="1200" dirty="0"/>
            <a:t>Капитални издаци</a:t>
          </a:r>
          <a:endParaRPr lang="en-US" sz="1400" b="1" kern="1200" dirty="0"/>
        </a:p>
      </dsp:txBody>
      <dsp:txXfrm>
        <a:off x="0" y="5084084"/>
        <a:ext cx="2055390" cy="277200"/>
      </dsp:txXfrm>
    </dsp:sp>
    <dsp:sp modelId="{803A06C6-F698-48F4-A91D-0B2B17EECBA4}">
      <dsp:nvSpPr>
        <dsp:cNvPr id="0" name=""/>
        <dsp:cNvSpPr/>
      </dsp:nvSpPr>
      <dsp:spPr>
        <a:xfrm>
          <a:off x="2055390" y="4876184"/>
          <a:ext cx="411078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4876184"/>
          <a:ext cx="5590663" cy="69300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r-Cyrl-RS" sz="1400" b="1" kern="1200" dirty="0"/>
            <a:t>Капитални издаци </a:t>
          </a:r>
          <a:r>
            <a:rPr lang="sr-Cyrl-RS" sz="14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400" kern="1200" dirty="0"/>
        </a:p>
      </dsp:txBody>
      <dsp:txXfrm>
        <a:off x="2630900" y="4876184"/>
        <a:ext cx="5590663" cy="693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7BA93-064B-4CE5-834F-98D1821393DB}">
      <dsp:nvSpPr>
        <dsp:cNvPr id="0" name=""/>
        <dsp:cNvSpPr/>
      </dsp:nvSpPr>
      <dsp:spPr>
        <a:xfrm>
          <a:off x="2174443" y="358512"/>
          <a:ext cx="4396399" cy="4396399"/>
        </a:xfrm>
        <a:prstGeom prst="blockArc">
          <a:avLst>
            <a:gd name="adj1" fmla="val 13573274"/>
            <a:gd name="adj2" fmla="val 15801793"/>
            <a:gd name="adj3" fmla="val 2762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884431-F906-455C-AAF5-4FBEC1E13C27}">
      <dsp:nvSpPr>
        <dsp:cNvPr id="0" name=""/>
        <dsp:cNvSpPr/>
      </dsp:nvSpPr>
      <dsp:spPr>
        <a:xfrm>
          <a:off x="2044486" y="473430"/>
          <a:ext cx="4396399" cy="4396399"/>
        </a:xfrm>
        <a:prstGeom prst="blockArc">
          <a:avLst>
            <a:gd name="adj1" fmla="val 11810249"/>
            <a:gd name="adj2" fmla="val 13848449"/>
            <a:gd name="adj3" fmla="val 2762"/>
          </a:avLst>
        </a:prstGeom>
        <a:solidFill>
          <a:schemeClr val="accent3">
            <a:hueOff val="10000235"/>
            <a:satOff val="-15004"/>
            <a:lumOff val="-244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2032304" y="512358"/>
          <a:ext cx="4396399" cy="4396399"/>
        </a:xfrm>
        <a:prstGeom prst="blockArc">
          <a:avLst>
            <a:gd name="adj1" fmla="val 9977794"/>
            <a:gd name="adj2" fmla="val 11874933"/>
            <a:gd name="adj3" fmla="val 2762"/>
          </a:avLst>
        </a:prstGeom>
        <a:solidFill>
          <a:schemeClr val="accent3">
            <a:hueOff val="8750205"/>
            <a:satOff val="-13129"/>
            <a:lumOff val="-213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C5375-CA6E-44C5-9E77-BF62F61B7853}">
      <dsp:nvSpPr>
        <dsp:cNvPr id="0" name=""/>
        <dsp:cNvSpPr/>
      </dsp:nvSpPr>
      <dsp:spPr>
        <a:xfrm>
          <a:off x="2013927" y="442123"/>
          <a:ext cx="4396399" cy="4396399"/>
        </a:xfrm>
        <a:prstGeom prst="blockArc">
          <a:avLst>
            <a:gd name="adj1" fmla="val 7739980"/>
            <a:gd name="adj2" fmla="val 9862661"/>
            <a:gd name="adj3" fmla="val 2762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1876940" y="339867"/>
          <a:ext cx="4396399" cy="4396399"/>
        </a:xfrm>
        <a:prstGeom prst="blockArc">
          <a:avLst>
            <a:gd name="adj1" fmla="val 5253001"/>
            <a:gd name="adj2" fmla="val 7468830"/>
            <a:gd name="adj3" fmla="val 2762"/>
          </a:avLst>
        </a:prstGeom>
        <a:solidFill>
          <a:schemeClr val="accent3">
            <a:hueOff val="6250147"/>
            <a:satOff val="-9378"/>
            <a:lumOff val="-15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B55A0-D6BC-47A3-92D9-CF0D462CBA3E}">
      <dsp:nvSpPr>
        <dsp:cNvPr id="0" name=""/>
        <dsp:cNvSpPr/>
      </dsp:nvSpPr>
      <dsp:spPr>
        <a:xfrm>
          <a:off x="1812804" y="343564"/>
          <a:ext cx="4396399" cy="4396399"/>
        </a:xfrm>
        <a:prstGeom prst="blockArc">
          <a:avLst>
            <a:gd name="adj1" fmla="val 2967248"/>
            <a:gd name="adj2" fmla="val 5151124"/>
            <a:gd name="adj3" fmla="val 2762"/>
          </a:avLst>
        </a:prstGeom>
        <a:solidFill>
          <a:schemeClr val="accent3">
            <a:hueOff val="5000117"/>
            <a:satOff val="-7502"/>
            <a:lumOff val="-122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1983508" y="211658"/>
          <a:ext cx="4396399" cy="4396399"/>
        </a:xfrm>
        <a:prstGeom prst="blockArc">
          <a:avLst>
            <a:gd name="adj1" fmla="val 1352890"/>
            <a:gd name="adj2" fmla="val 3309489"/>
            <a:gd name="adj3" fmla="val 2762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1923894" y="373039"/>
          <a:ext cx="4396399" cy="4396399"/>
        </a:xfrm>
        <a:prstGeom prst="blockArc">
          <a:avLst>
            <a:gd name="adj1" fmla="val 20520000"/>
            <a:gd name="adj2" fmla="val 1080000"/>
            <a:gd name="adj3" fmla="val 2762"/>
          </a:avLst>
        </a:prstGeom>
        <a:solidFill>
          <a:schemeClr val="accent3">
            <a:hueOff val="2500059"/>
            <a:satOff val="-3751"/>
            <a:lumOff val="-61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1927526" y="384116"/>
          <a:ext cx="4396399" cy="4396399"/>
        </a:xfrm>
        <a:prstGeom prst="blockArc">
          <a:avLst>
            <a:gd name="adj1" fmla="val 18398675"/>
            <a:gd name="adj2" fmla="val 20501515"/>
            <a:gd name="adj3" fmla="val 2762"/>
          </a:avLst>
        </a:prstGeom>
        <a:solidFill>
          <a:schemeClr val="accent3">
            <a:hueOff val="1250029"/>
            <a:satOff val="-1876"/>
            <a:lumOff val="-3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1912730" y="373010"/>
          <a:ext cx="4396399" cy="4396399"/>
        </a:xfrm>
        <a:prstGeom prst="blockArc">
          <a:avLst>
            <a:gd name="adj1" fmla="val 16217705"/>
            <a:gd name="adj2" fmla="val 18428014"/>
            <a:gd name="adj3" fmla="val 276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3328804" y="1758298"/>
          <a:ext cx="1586579" cy="162588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>
              <a:solidFill>
                <a:schemeClr val="bg1"/>
              </a:solidFill>
            </a:rPr>
            <a:t>Укупни расходи и издаци </a:t>
          </a:r>
          <a:endParaRPr lang="sr-Cyrl-RS" sz="1400" kern="1200" dirty="0" smtClean="0">
            <a:solidFill>
              <a:schemeClr val="bg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400" kern="1200" dirty="0" smtClean="0">
              <a:solidFill>
                <a:schemeClr val="bg1"/>
              </a:solidFill>
            </a:rPr>
            <a:t>5.191.751.248 динара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3561153" y="1996403"/>
        <a:ext cx="1121881" cy="1149671"/>
      </dsp:txXfrm>
    </dsp:sp>
    <dsp:sp modelId="{73F305AC-CFDC-45B1-8AB8-6FABD1C99179}">
      <dsp:nvSpPr>
        <dsp:cNvPr id="0" name=""/>
        <dsp:cNvSpPr/>
      </dsp:nvSpPr>
      <dsp:spPr>
        <a:xfrm>
          <a:off x="3522834" y="-116300"/>
          <a:ext cx="1198519" cy="10393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>
              <a:solidFill>
                <a:schemeClr val="bg1"/>
              </a:solidFill>
            </a:rPr>
            <a:t>Коришћење роба и услуга </a:t>
          </a:r>
          <a:r>
            <a:rPr lang="sr-Latn-RS" sz="1000" kern="1200" dirty="0" smtClean="0">
              <a:solidFill>
                <a:schemeClr val="bg1"/>
              </a:solidFill>
            </a:rPr>
            <a:t>1.743.865.677</a:t>
          </a:r>
          <a:r>
            <a:rPr lang="ru-RU" sz="1000" kern="1200" dirty="0" smtClean="0">
              <a:solidFill>
                <a:schemeClr val="bg1"/>
              </a:solidFill>
            </a:rPr>
            <a:t> </a:t>
          </a:r>
          <a:r>
            <a:rPr lang="ru-RU" sz="1000" kern="1200" dirty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698353" y="35914"/>
        <a:ext cx="847481" cy="734957"/>
      </dsp:txXfrm>
    </dsp:sp>
    <dsp:sp modelId="{A14630AA-C1BD-4A7E-B665-0A7C9B6C19C9}">
      <dsp:nvSpPr>
        <dsp:cNvPr id="0" name=""/>
        <dsp:cNvSpPr/>
      </dsp:nvSpPr>
      <dsp:spPr>
        <a:xfrm>
          <a:off x="4897980" y="396934"/>
          <a:ext cx="1043247" cy="892005"/>
        </a:xfrm>
        <a:prstGeom prst="ellipse">
          <a:avLst/>
        </a:prstGeom>
        <a:solidFill>
          <a:schemeClr val="accent3">
            <a:hueOff val="1250029"/>
            <a:satOff val="-1876"/>
            <a:lumOff val="-3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bg1"/>
              </a:solidFill>
            </a:rPr>
            <a:t>Дотације и трансфери </a:t>
          </a:r>
          <a:r>
            <a:rPr lang="sr-Latn-RS" sz="1000" kern="1200" dirty="0" smtClean="0">
              <a:solidFill>
                <a:schemeClr val="bg1"/>
              </a:solidFill>
            </a:rPr>
            <a:t>641.226.724</a:t>
          </a:r>
          <a:r>
            <a:rPr lang="sr-Cyrl-RS" sz="1000" kern="1200" dirty="0" smtClean="0">
              <a:solidFill>
                <a:schemeClr val="bg1"/>
              </a:solidFill>
            </a:rPr>
            <a:t> </a:t>
          </a:r>
          <a:r>
            <a:rPr lang="sr-Cyrl-RS" sz="1000" kern="1200" dirty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5050760" y="527565"/>
        <a:ext cx="737687" cy="630743"/>
      </dsp:txXfrm>
    </dsp:sp>
    <dsp:sp modelId="{E43F7264-94BE-4E7E-8A98-A0D70BB3AF06}">
      <dsp:nvSpPr>
        <dsp:cNvPr id="0" name=""/>
        <dsp:cNvSpPr/>
      </dsp:nvSpPr>
      <dsp:spPr>
        <a:xfrm>
          <a:off x="5656326" y="1404380"/>
          <a:ext cx="1055025" cy="993915"/>
        </a:xfrm>
        <a:prstGeom prst="ellipse">
          <a:avLst/>
        </a:prstGeom>
        <a:solidFill>
          <a:schemeClr val="accent3">
            <a:hueOff val="2500059"/>
            <a:satOff val="-3751"/>
            <a:lumOff val="-6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bg1"/>
              </a:solidFill>
            </a:rPr>
            <a:t>Расходи за запослене </a:t>
          </a:r>
          <a:r>
            <a:rPr lang="sr-Latn-RS" sz="1000" kern="1200" dirty="0" smtClean="0">
              <a:solidFill>
                <a:schemeClr val="bg1"/>
              </a:solidFill>
            </a:rPr>
            <a:t> 938.916.328</a:t>
          </a:r>
          <a:r>
            <a:rPr lang="sr-Cyrl-RS" sz="1000" kern="1200" dirty="0" smtClean="0">
              <a:solidFill>
                <a:schemeClr val="bg1"/>
              </a:solidFill>
            </a:rPr>
            <a:t> </a:t>
          </a:r>
          <a:r>
            <a:rPr lang="sr-Cyrl-RS" sz="1000" kern="1200" dirty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5810831" y="1549935"/>
        <a:ext cx="746015" cy="702805"/>
      </dsp:txXfrm>
    </dsp:sp>
    <dsp:sp modelId="{115526CD-270E-4C52-A164-15F2B6F9FE39}">
      <dsp:nvSpPr>
        <dsp:cNvPr id="0" name=""/>
        <dsp:cNvSpPr/>
      </dsp:nvSpPr>
      <dsp:spPr>
        <a:xfrm>
          <a:off x="5612655" y="2745531"/>
          <a:ext cx="1142366" cy="991217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bg1"/>
              </a:solidFill>
            </a:rPr>
            <a:t>Социјална помоћ </a:t>
          </a:r>
          <a:r>
            <a:rPr lang="sr-Latn-RS" sz="1000" kern="1200" dirty="0" smtClean="0">
              <a:solidFill>
                <a:schemeClr val="bg1"/>
              </a:solidFill>
            </a:rPr>
            <a:t> 236.480.719</a:t>
          </a:r>
          <a:r>
            <a:rPr lang="sr-Cyrl-RS" sz="1000" kern="1200" dirty="0" smtClean="0">
              <a:solidFill>
                <a:schemeClr val="bg1"/>
              </a:solidFill>
            </a:rPr>
            <a:t> </a:t>
          </a:r>
          <a:r>
            <a:rPr lang="sr-Cyrl-RS" sz="1000" kern="1200" dirty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5779951" y="2890691"/>
        <a:ext cx="807774" cy="700897"/>
      </dsp:txXfrm>
    </dsp:sp>
    <dsp:sp modelId="{5101AD7C-EA94-402A-A388-0FD916639D60}">
      <dsp:nvSpPr>
        <dsp:cNvPr id="0" name=""/>
        <dsp:cNvSpPr/>
      </dsp:nvSpPr>
      <dsp:spPr>
        <a:xfrm>
          <a:off x="4884051" y="3675044"/>
          <a:ext cx="1072352" cy="1028070"/>
        </a:xfrm>
        <a:prstGeom prst="ellipse">
          <a:avLst/>
        </a:prstGeom>
        <a:solidFill>
          <a:schemeClr val="accent3">
            <a:hueOff val="5000117"/>
            <a:satOff val="-7502"/>
            <a:lumOff val="-12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bg1"/>
              </a:solidFill>
            </a:rPr>
            <a:t>Субвенције</a:t>
          </a:r>
          <a:r>
            <a:rPr lang="sr-Cyrl-RS" sz="900" kern="1200" dirty="0">
              <a:solidFill>
                <a:schemeClr val="bg1"/>
              </a:solidFill>
            </a:rPr>
            <a:t> </a:t>
          </a:r>
          <a:r>
            <a:rPr lang="sr-Latn-RS" sz="900" kern="1200" dirty="0" smtClean="0">
              <a:solidFill>
                <a:schemeClr val="bg1"/>
              </a:solidFill>
            </a:rPr>
            <a:t> 128.350.790</a:t>
          </a:r>
          <a:r>
            <a:rPr lang="sr-Cyrl-RS" sz="900" kern="1200" dirty="0" smtClean="0">
              <a:solidFill>
                <a:schemeClr val="bg1"/>
              </a:solidFill>
            </a:rPr>
            <a:t> </a:t>
          </a:r>
          <a:r>
            <a:rPr lang="sr-Cyrl-RS" sz="900" kern="1200" dirty="0">
              <a:solidFill>
                <a:schemeClr val="bg1"/>
              </a:solidFill>
            </a:rPr>
            <a:t>динара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5041093" y="3825601"/>
        <a:ext cx="758268" cy="726956"/>
      </dsp:txXfrm>
    </dsp:sp>
    <dsp:sp modelId="{D19ADD6D-9F0A-4766-B637-BB2D5495A9BB}">
      <dsp:nvSpPr>
        <dsp:cNvPr id="0" name=""/>
        <dsp:cNvSpPr/>
      </dsp:nvSpPr>
      <dsp:spPr>
        <a:xfrm>
          <a:off x="3583089" y="4142141"/>
          <a:ext cx="1169439" cy="1123581"/>
        </a:xfrm>
        <a:prstGeom prst="ellipse">
          <a:avLst/>
        </a:prstGeom>
        <a:solidFill>
          <a:schemeClr val="accent3">
            <a:hueOff val="6250147"/>
            <a:satOff val="-9378"/>
            <a:lumOff val="-15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 smtClean="0">
              <a:solidFill>
                <a:schemeClr val="bg1"/>
              </a:solidFill>
            </a:rPr>
            <a:t>Остали </a:t>
          </a:r>
          <a:r>
            <a:rPr lang="sr-Cyrl-RS" sz="1000" kern="1200" dirty="0">
              <a:solidFill>
                <a:schemeClr val="bg1"/>
              </a:solidFill>
            </a:rPr>
            <a:t>расходи </a:t>
          </a:r>
          <a:r>
            <a:rPr lang="sr-Cyrl-RS" sz="1000" kern="1200" dirty="0" smtClean="0">
              <a:solidFill>
                <a:schemeClr val="bg1"/>
              </a:solidFill>
            </a:rPr>
            <a:t> 381.613.308 </a:t>
          </a:r>
          <a:r>
            <a:rPr lang="sr-Cyrl-RS" sz="1000" kern="1200" dirty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3754349" y="4306686"/>
        <a:ext cx="826919" cy="794491"/>
      </dsp:txXfrm>
    </dsp:sp>
    <dsp:sp modelId="{695D54F0-5AC5-4E25-A77B-CAD9D623EB7B}">
      <dsp:nvSpPr>
        <dsp:cNvPr id="0" name=""/>
        <dsp:cNvSpPr/>
      </dsp:nvSpPr>
      <dsp:spPr>
        <a:xfrm>
          <a:off x="2239348" y="3758193"/>
          <a:ext cx="1217034" cy="1133741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kern="1200" dirty="0" smtClean="0">
              <a:solidFill>
                <a:schemeClr val="bg1"/>
              </a:solidFill>
            </a:rPr>
            <a:t>Отплата камата и пратећи трошкови задуживања 32.682.232 динар</a:t>
          </a:r>
          <a:endParaRPr lang="en-US" sz="1050" kern="1200" dirty="0" smtClean="0">
            <a:solidFill>
              <a:schemeClr val="bg1"/>
            </a:solidFill>
          </a:endParaRPr>
        </a:p>
      </dsp:txBody>
      <dsp:txXfrm>
        <a:off x="2417579" y="3924226"/>
        <a:ext cx="860572" cy="801675"/>
      </dsp:txXfrm>
    </dsp:sp>
    <dsp:sp modelId="{4F05B281-B6DB-45BB-A427-1BF92AADC139}">
      <dsp:nvSpPr>
        <dsp:cNvPr id="0" name=""/>
        <dsp:cNvSpPr/>
      </dsp:nvSpPr>
      <dsp:spPr>
        <a:xfrm>
          <a:off x="1517905" y="2694281"/>
          <a:ext cx="1212920" cy="1059663"/>
        </a:xfrm>
        <a:prstGeom prst="ellipse">
          <a:avLst/>
        </a:prstGeom>
        <a:solidFill>
          <a:schemeClr val="accent3">
            <a:hueOff val="8750205"/>
            <a:satOff val="-13129"/>
            <a:lumOff val="-21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00" kern="1200" dirty="0">
              <a:solidFill>
                <a:schemeClr val="bg1"/>
              </a:solidFill>
            </a:rPr>
            <a:t>Средства резерве </a:t>
          </a:r>
          <a:r>
            <a:rPr lang="sr-Latn-RS" sz="1000" kern="1200" dirty="0" smtClean="0">
              <a:solidFill>
                <a:schemeClr val="bg1"/>
              </a:solidFill>
            </a:rPr>
            <a:t>11.000.000 </a:t>
          </a:r>
          <a:r>
            <a:rPr lang="sr-Cyrl-RS" sz="1000" kern="1200" dirty="0" smtClean="0">
              <a:solidFill>
                <a:schemeClr val="bg1"/>
              </a:solidFill>
            </a:rPr>
            <a:t>динара</a:t>
          </a:r>
          <a:endParaRPr lang="en-US" sz="1000" kern="1200" dirty="0">
            <a:solidFill>
              <a:schemeClr val="bg1"/>
            </a:solidFill>
          </a:endParaRPr>
        </a:p>
      </dsp:txBody>
      <dsp:txXfrm>
        <a:off x="1695533" y="2849465"/>
        <a:ext cx="857664" cy="749295"/>
      </dsp:txXfrm>
    </dsp:sp>
    <dsp:sp modelId="{2D6C03BD-4023-431E-84F6-C080A9961C8A}">
      <dsp:nvSpPr>
        <dsp:cNvPr id="0" name=""/>
        <dsp:cNvSpPr/>
      </dsp:nvSpPr>
      <dsp:spPr>
        <a:xfrm>
          <a:off x="1585942" y="1478933"/>
          <a:ext cx="1163664" cy="1129525"/>
        </a:xfrm>
        <a:prstGeom prst="ellipse">
          <a:avLst/>
        </a:prstGeom>
        <a:solidFill>
          <a:schemeClr val="accent3">
            <a:hueOff val="10000235"/>
            <a:satOff val="-15004"/>
            <a:lumOff val="-24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1050" kern="1200" dirty="0">
              <a:solidFill>
                <a:schemeClr val="bg1"/>
              </a:solidFill>
            </a:rPr>
            <a:t>Капитални издаци </a:t>
          </a:r>
          <a:r>
            <a:rPr lang="sr-Cyrl-RS" sz="1050" kern="1200" dirty="0" smtClean="0">
              <a:solidFill>
                <a:schemeClr val="bg1"/>
              </a:solidFill>
            </a:rPr>
            <a:t>791.129.448 </a:t>
          </a:r>
          <a:r>
            <a:rPr lang="sr-Cyrl-RS" sz="1050" kern="1200" dirty="0">
              <a:solidFill>
                <a:schemeClr val="bg1"/>
              </a:solidFill>
            </a:rPr>
            <a:t>динара</a:t>
          </a:r>
          <a:endParaRPr lang="en-US" sz="1050" kern="1200" dirty="0">
            <a:solidFill>
              <a:schemeClr val="bg1"/>
            </a:solidFill>
          </a:endParaRPr>
        </a:p>
      </dsp:txBody>
      <dsp:txXfrm>
        <a:off x="1756357" y="1644348"/>
        <a:ext cx="822834" cy="798695"/>
      </dsp:txXfrm>
    </dsp:sp>
    <dsp:sp modelId="{11B479DF-7013-4DB2-A577-9E7C1087BF76}">
      <dsp:nvSpPr>
        <dsp:cNvPr id="0" name=""/>
        <dsp:cNvSpPr/>
      </dsp:nvSpPr>
      <dsp:spPr>
        <a:xfrm>
          <a:off x="2289138" y="373816"/>
          <a:ext cx="1167247" cy="1235347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Cyrl-RS" sz="900" kern="1200" dirty="0" smtClean="0">
              <a:solidFill>
                <a:schemeClr val="bg1"/>
              </a:solidFill>
            </a:rPr>
            <a:t>Издаци за отплату главнице и набавку финансијске имовине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RS" sz="900" kern="1200" dirty="0" smtClean="0">
              <a:solidFill>
                <a:schemeClr val="bg1"/>
              </a:solidFill>
            </a:rPr>
            <a:t> </a:t>
          </a:r>
          <a:r>
            <a:rPr lang="sr-Cyrl-RS" sz="900" kern="1200" dirty="0" smtClean="0">
              <a:solidFill>
                <a:schemeClr val="bg1"/>
              </a:solidFill>
            </a:rPr>
            <a:t>286.486.022 </a:t>
          </a:r>
          <a:r>
            <a:rPr lang="sr-Cyrl-RS" sz="900" kern="1200" dirty="0">
              <a:solidFill>
                <a:schemeClr val="bg1"/>
              </a:solidFill>
            </a:rPr>
            <a:t>динара</a:t>
          </a:r>
          <a:endParaRPr lang="en-US" sz="900" kern="1200" dirty="0">
            <a:solidFill>
              <a:schemeClr val="bg1"/>
            </a:solidFill>
          </a:endParaRPr>
        </a:p>
      </dsp:txBody>
      <dsp:txXfrm>
        <a:off x="2460077" y="554728"/>
        <a:ext cx="825369" cy="8735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8/8/2018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79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71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t>8/8/2018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t>8/8/2018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t>8/8/2018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t>8/8/2018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t>8/8/2018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penclipart.org/detail/171507/money-pot-by-gnokii-171507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ГРАД</a:t>
            </a:r>
            <a:r>
              <a:rPr lang="en-US" dirty="0"/>
              <a:t> </a:t>
            </a:r>
            <a:r>
              <a:rPr lang="sr-Cyrl-RS" dirty="0" smtClean="0"/>
              <a:t>ПАНЧЕВО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>
            <a:normAutofit lnSpcReduction="10000"/>
          </a:bodyPr>
          <a:lstStyle/>
          <a:p>
            <a:r>
              <a:rPr lang="sr-Cyrl-RS" b="1" dirty="0">
                <a:solidFill>
                  <a:schemeClr val="tx1"/>
                </a:solidFill>
              </a:rPr>
              <a:t>ГРАЂАНСКИ ВОДИЧ КРОЗ </a:t>
            </a:r>
            <a:endParaRPr lang="sr-Cyrl-RS" b="1" dirty="0" smtClean="0">
              <a:solidFill>
                <a:schemeClr val="tx1"/>
              </a:solidFill>
            </a:endParaRPr>
          </a:p>
          <a:p>
            <a:r>
              <a:rPr lang="sr-Cyrl-RS" b="1" dirty="0" smtClean="0">
                <a:solidFill>
                  <a:schemeClr val="tx1"/>
                </a:solidFill>
              </a:rPr>
              <a:t>ОДЛУКУ </a:t>
            </a:r>
            <a:r>
              <a:rPr lang="sr-Cyrl-RS" b="1" dirty="0">
                <a:solidFill>
                  <a:schemeClr val="tx1"/>
                </a:solidFill>
              </a:rPr>
              <a:t>О БУЏЕТУ </a:t>
            </a:r>
            <a:r>
              <a:rPr lang="sr-Cyrl-RS" b="1" dirty="0" smtClean="0">
                <a:solidFill>
                  <a:schemeClr val="tx1"/>
                </a:solidFill>
              </a:rPr>
              <a:t>ЗА </a:t>
            </a:r>
            <a:r>
              <a:rPr lang="sr-Cyrl-RS" b="1" dirty="0">
                <a:solidFill>
                  <a:schemeClr val="tx1"/>
                </a:solidFill>
              </a:rPr>
              <a:t>2018. </a:t>
            </a:r>
            <a:r>
              <a:rPr lang="sr-Cyrl-RS" b="1" dirty="0" smtClean="0">
                <a:solidFill>
                  <a:schemeClr val="tx1"/>
                </a:solidFill>
              </a:rPr>
              <a:t>ГОДИНУ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88640"/>
            <a:ext cx="1333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3976555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2018. годину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92115606"/>
              </p:ext>
            </p:extLst>
          </p:nvPr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171931"/>
            <a:ext cx="1368152" cy="130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/>
              <a:t>Структура планираних прихода и примања за 2018. </a:t>
            </a:r>
            <a:r>
              <a:rPr lang="sr-Cyrl-RS" sz="2900" b="1" dirty="0" smtClean="0"/>
              <a:t>годину</a:t>
            </a:r>
            <a:endParaRPr lang="en-US" sz="2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544" y="1546190"/>
            <a:ext cx="6507832" cy="4513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="" xmlns:a16="http://schemas.microsoft.com/office/drawing/2014/main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74638"/>
            <a:ext cx="7978080" cy="1143000"/>
          </a:xfrm>
        </p:spPr>
        <p:txBody>
          <a:bodyPr>
            <a:noAutofit/>
          </a:bodyPr>
          <a:lstStyle/>
          <a:p>
            <a:r>
              <a:rPr lang="sr-Cyrl-RS" sz="3200" dirty="0"/>
              <a:t>Шта се променило у односу на 2017. годину?</a:t>
            </a:r>
            <a:endParaRPr lang="en-US" sz="3200" dirty="0"/>
          </a:p>
        </p:txBody>
      </p:sp>
      <p:sp>
        <p:nvSpPr>
          <p:cNvPr id="13315" name="Rectangle 3">
            <a:extLst>
              <a:ext uri="{FF2B5EF4-FFF2-40B4-BE49-F238E27FC236}">
                <a16:creationId xmlns="" xmlns:a16="http://schemas.microsoft.com/office/drawing/2014/main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323528" y="1514261"/>
            <a:ext cx="8153988" cy="838374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sr-Cyrl-RS" dirty="0" smtClean="0"/>
              <a:t>Укупни </a:t>
            </a:r>
            <a:r>
              <a:rPr lang="sr-Cyrl-RS" dirty="0"/>
              <a:t>приходи и примања </a:t>
            </a:r>
            <a:r>
              <a:rPr lang="sr-Cyrl-RS" dirty="0" smtClean="0"/>
              <a:t>града Панчева </a:t>
            </a:r>
            <a:r>
              <a:rPr lang="sr-Cyrl-RS" dirty="0"/>
              <a:t>у 2018. години су се </a:t>
            </a:r>
            <a:r>
              <a:rPr lang="sr-Cyrl-RS" b="1" dirty="0" smtClean="0"/>
              <a:t>смањили </a:t>
            </a:r>
            <a:r>
              <a:rPr lang="sr-Cyrl-RS" dirty="0"/>
              <a:t>у односу на последњу измену Одлуке о буџету </a:t>
            </a:r>
            <a:r>
              <a:rPr lang="sr-Cyrl-RS" dirty="0" smtClean="0"/>
              <a:t>града Панчева за </a:t>
            </a:r>
            <a:r>
              <a:rPr lang="sr-Cyrl-RS" dirty="0"/>
              <a:t>2017. годину за</a:t>
            </a:r>
            <a:r>
              <a:rPr lang="sr-Cyrl-RS" b="1" dirty="0"/>
              <a:t> </a:t>
            </a:r>
            <a:r>
              <a:rPr lang="sr-Cyrl-RS" b="1" dirty="0" smtClean="0"/>
              <a:t>785.840.177 </a:t>
            </a:r>
            <a:r>
              <a:rPr lang="sr-Cyrl-RS" dirty="0" smtClean="0"/>
              <a:t>динара</a:t>
            </a:r>
            <a:r>
              <a:rPr lang="sr-Cyrl-RS" dirty="0"/>
              <a:t>, односно за</a:t>
            </a:r>
            <a:r>
              <a:rPr lang="sr-Cyrl-RS" dirty="0">
                <a:solidFill>
                  <a:srgbClr val="FF0000"/>
                </a:solidFill>
              </a:rPr>
              <a:t> </a:t>
            </a:r>
            <a:r>
              <a:rPr lang="sr-Cyrl-RS" dirty="0" smtClean="0">
                <a:solidFill>
                  <a:srgbClr val="FF0000"/>
                </a:solidFill>
              </a:rPr>
              <a:t> </a:t>
            </a:r>
            <a:r>
              <a:rPr lang="sr-Cyrl-RS" b="1" dirty="0" smtClean="0"/>
              <a:t>13,15%</a:t>
            </a:r>
            <a:r>
              <a:rPr lang="sr-Cyrl-RS" dirty="0" smtClean="0"/>
              <a:t>.</a:t>
            </a:r>
          </a:p>
          <a:p>
            <a:pPr marL="0" indent="0" algn="just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3316" name="Rectangle 4">
            <a:extLst>
              <a:ext uri="{FF2B5EF4-FFF2-40B4-BE49-F238E27FC236}">
                <a16:creationId xmlns="" xmlns:a16="http://schemas.microsoft.com/office/drawing/2014/main" id="{1664F881-777B-4844-A78D-FC8E175A6529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835696" y="4653135"/>
            <a:ext cx="6768752" cy="1523761"/>
          </a:xfrm>
        </p:spPr>
        <p:txBody>
          <a:bodyPr>
            <a:normAutofit lnSpcReduction="10000"/>
          </a:bodyPr>
          <a:lstStyle/>
          <a:p>
            <a:r>
              <a:rPr lang="sr-Cyrl-RS" sz="1800" b="1" dirty="0">
                <a:latin typeface="Calibri" panose="020F0502020204030204" pitchFamily="34" charset="0"/>
                <a:cs typeface="Calibri" panose="020F0502020204030204" pitchFamily="34" charset="0"/>
              </a:rPr>
              <a:t>Порески приходи </a:t>
            </a:r>
            <a:r>
              <a:rPr lang="sr-Cyrl-RS" sz="1800" dirty="0">
                <a:latin typeface="Calibri" panose="020F0502020204030204" pitchFamily="34" charset="0"/>
                <a:cs typeface="Calibri" panose="020F0502020204030204" pitchFamily="34" charset="0"/>
              </a:rPr>
              <a:t>су</a:t>
            </a:r>
            <a:r>
              <a:rPr lang="sr-Cyrl-RS" sz="1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latin typeface="Calibri" panose="020F0502020204030204" pitchFamily="34" charset="0"/>
                <a:cs typeface="Calibri" panose="020F0502020204030204" pitchFamily="34" charset="0"/>
              </a:rPr>
              <a:t>повећани за </a:t>
            </a:r>
            <a:r>
              <a:rPr lang="sr-Latn-R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58.691.026</a:t>
            </a:r>
            <a:r>
              <a:rPr lang="sr-Cyrl-R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динара</a:t>
            </a:r>
            <a:endParaRPr lang="sr-Cyrl-R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r-Cyrl-RS" sz="1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Донације од међународних организација </a:t>
            </a:r>
            <a:r>
              <a:rPr lang="sr-Cyrl-R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су повећане за 62.003.266 динара</a:t>
            </a:r>
          </a:p>
          <a:p>
            <a:pPr lvl="0"/>
            <a:r>
              <a:rPr lang="sr-Cyrl-RS" sz="1800" b="1" dirty="0">
                <a:latin typeface="Calibri" panose="020F0502020204030204" pitchFamily="34" charset="0"/>
                <a:cs typeface="Calibri" panose="020F0502020204030204" pitchFamily="34" charset="0"/>
              </a:rPr>
              <a:t>Примања од продаје нефинансијске имовине</a:t>
            </a:r>
            <a:r>
              <a:rPr lang="sr-Cyrl-RS" sz="1800" dirty="0">
                <a:latin typeface="Calibri" panose="020F0502020204030204" pitchFamily="34" charset="0"/>
                <a:cs typeface="Calibri" panose="020F0502020204030204" pitchFamily="34" charset="0"/>
              </a:rPr>
              <a:t> су </a:t>
            </a:r>
            <a:r>
              <a:rPr lang="sr-Cyrl-R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повећана  за </a:t>
            </a:r>
            <a:r>
              <a:rPr lang="sr-Latn-R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21.509</a:t>
            </a:r>
            <a:r>
              <a:rPr lang="sr-Cyrl-R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r-Latn-R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197</a:t>
            </a:r>
            <a:r>
              <a:rPr lang="sr-Cyrl-R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800" dirty="0">
                <a:latin typeface="Calibri" panose="020F0502020204030204" pitchFamily="34" charset="0"/>
                <a:cs typeface="Calibri" panose="020F0502020204030204" pitchFamily="34" charset="0"/>
              </a:rPr>
              <a:t>динара.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800" dirty="0"/>
          </a:p>
        </p:txBody>
      </p:sp>
      <p:sp>
        <p:nvSpPr>
          <p:cNvPr id="13317" name="Rectangle 5">
            <a:extLst>
              <a:ext uri="{FF2B5EF4-FFF2-40B4-BE49-F238E27FC236}">
                <a16:creationId xmlns="" xmlns:a16="http://schemas.microsoft.com/office/drawing/2014/main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00" y="2636912"/>
            <a:ext cx="671214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buFont typeface="Arial" panose="020B0604020202020204" pitchFamily="34" charset="0"/>
              <a:buChar char="•"/>
            </a:pPr>
            <a:r>
              <a:rPr lang="sr-Cyrl-RS" b="1" dirty="0"/>
              <a:t>Непорески приходи </a:t>
            </a:r>
            <a:r>
              <a:rPr lang="sr-Cyrl-RS" dirty="0"/>
              <a:t>су</a:t>
            </a:r>
            <a:r>
              <a:rPr lang="sr-Cyrl-RS" b="1" dirty="0">
                <a:solidFill>
                  <a:srgbClr val="FF0000"/>
                </a:solidFill>
              </a:rPr>
              <a:t> </a:t>
            </a:r>
            <a:r>
              <a:rPr lang="sr-Cyrl-RS" dirty="0"/>
              <a:t>смањени за </a:t>
            </a:r>
            <a:r>
              <a:rPr lang="sr-Cyrl-RS" dirty="0" smtClean="0"/>
              <a:t>1</a:t>
            </a:r>
            <a:r>
              <a:rPr lang="sr-Latn-RS" dirty="0" smtClean="0"/>
              <a:t>49.226.048</a:t>
            </a:r>
            <a:r>
              <a:rPr lang="sr-Cyrl-RS" dirty="0" smtClean="0"/>
              <a:t> </a:t>
            </a:r>
            <a:r>
              <a:rPr lang="sr-Cyrl-RS" dirty="0"/>
              <a:t>динара.</a:t>
            </a:r>
            <a:endParaRPr lang="en-US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b="1" dirty="0"/>
              <a:t>Трансфери </a:t>
            </a:r>
            <a:r>
              <a:rPr lang="sr-Cyrl-RS" b="1" dirty="0" smtClean="0"/>
              <a:t>од других нивоа власти </a:t>
            </a:r>
            <a:r>
              <a:rPr lang="sr-Cyrl-RS" dirty="0" smtClean="0"/>
              <a:t>су </a:t>
            </a:r>
            <a:r>
              <a:rPr lang="sr-Cyrl-RS" dirty="0"/>
              <a:t>смањени за </a:t>
            </a:r>
            <a:r>
              <a:rPr lang="sr-Cyrl-RS" dirty="0" smtClean="0"/>
              <a:t>12</a:t>
            </a:r>
            <a:r>
              <a:rPr lang="sr-Latn-RS" dirty="0" smtClean="0"/>
              <a:t>8</a:t>
            </a:r>
            <a:r>
              <a:rPr lang="sr-Cyrl-RS" dirty="0" smtClean="0"/>
              <a:t>.</a:t>
            </a:r>
            <a:r>
              <a:rPr lang="sr-Latn-RS" dirty="0" smtClean="0"/>
              <a:t>922</a:t>
            </a:r>
            <a:r>
              <a:rPr lang="sr-Cyrl-RS" dirty="0" smtClean="0"/>
              <a:t>.</a:t>
            </a:r>
            <a:r>
              <a:rPr lang="sr-Latn-RS" dirty="0" smtClean="0"/>
              <a:t>531</a:t>
            </a:r>
            <a:r>
              <a:rPr lang="sr-Cyrl-RS" dirty="0" smtClean="0"/>
              <a:t> динара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b="1" dirty="0" smtClean="0"/>
              <a:t>Примања од задуживања </a:t>
            </a:r>
            <a:r>
              <a:rPr lang="sr-Cyrl-RS" dirty="0" smtClean="0"/>
              <a:t>су смањена за 363.829.678 динара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sr-Cyrl-RS" b="1" dirty="0" smtClean="0"/>
              <a:t>Део пренетих средстава из претходних година </a:t>
            </a:r>
            <a:r>
              <a:rPr lang="sr-Cyrl-RS" dirty="0" smtClean="0"/>
              <a:t>је распоређен Одлуком и </a:t>
            </a:r>
            <a:r>
              <a:rPr lang="sr-Cyrl-RS" b="1" dirty="0" smtClean="0"/>
              <a:t> </a:t>
            </a:r>
            <a:r>
              <a:rPr lang="sr-Cyrl-RS" dirty="0" smtClean="0"/>
              <a:t>смањен за </a:t>
            </a:r>
            <a:r>
              <a:rPr lang="sr-Latn-RS" dirty="0" smtClean="0"/>
              <a:t>2</a:t>
            </a:r>
            <a:r>
              <a:rPr lang="sr-Cyrl-RS" dirty="0" smtClean="0"/>
              <a:t>86.065.409 динара </a:t>
            </a:r>
            <a:endParaRPr lang="en-US" dirty="0"/>
          </a:p>
        </p:txBody>
      </p:sp>
      <p:sp>
        <p:nvSpPr>
          <p:cNvPr id="13318" name="AutoShape 7">
            <a:extLst>
              <a:ext uri="{FF2B5EF4-FFF2-40B4-BE49-F238E27FC236}">
                <a16:creationId xmlns="" xmlns:a16="http://schemas.microsoft.com/office/drawing/2014/main" id="{D6A40074-96B9-4BD4-A23E-DED00FC03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511" y="2636912"/>
            <a:ext cx="518964" cy="1666478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19" name="AutoShape 8">
            <a:extLst>
              <a:ext uri="{FF2B5EF4-FFF2-40B4-BE49-F238E27FC236}">
                <a16:creationId xmlns="" xmlns:a16="http://schemas.microsoft.com/office/drawing/2014/main" id="{44DB8CA7-8A08-41B6-B877-2859B67A2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4509120"/>
            <a:ext cx="485775" cy="1656184"/>
          </a:xfrm>
          <a:prstGeom prst="upArrow">
            <a:avLst>
              <a:gd name="adj1" fmla="val 50000"/>
              <a:gd name="adj2" fmla="val 4191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4921786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sr-Cyrl-RS" sz="1600" dirty="0"/>
              <a:t>	Буџет мора бити у равнотежи, што значи да </a:t>
            </a:r>
            <a:r>
              <a:rPr lang="sr-Cyrl-RS" sz="1600" dirty="0" smtClean="0"/>
              <a:t>расходи и издаци </a:t>
            </a:r>
            <a:r>
              <a:rPr lang="sr-Cyrl-RS" sz="1600" dirty="0"/>
              <a:t>морају одговарати </a:t>
            </a:r>
            <a:r>
              <a:rPr lang="sr-Cyrl-RS" sz="1600" dirty="0" smtClean="0"/>
              <a:t>приходима и примањима. </a:t>
            </a:r>
            <a:r>
              <a:rPr lang="sr-Cyrl-RS" sz="1600" dirty="0"/>
              <a:t>Укупни планирани расходи и издаци у 2018. 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РАСХОДИ </a:t>
            </a:r>
            <a:r>
              <a:rPr lang="sr-Cyrl-RS" sz="1600" dirty="0"/>
              <a:t>Расходи представљају све трошкове града за плате буџетских корисника, набавку роба и услуга, субвенције, дотације и трансфере, социјалну помоћ и остале трошкове које </a:t>
            </a:r>
            <a:r>
              <a:rPr lang="sr-Cyrl-RS" sz="1600" dirty="0" smtClean="0"/>
              <a:t>град</a:t>
            </a:r>
            <a:r>
              <a:rPr lang="sr-Latn-RS" sz="1600" dirty="0"/>
              <a:t> </a:t>
            </a:r>
            <a:r>
              <a:rPr lang="sr-Cyrl-RS" sz="1600" dirty="0" smtClean="0"/>
              <a:t> </a:t>
            </a:r>
            <a:r>
              <a:rPr lang="sr-Cyrl-RS" sz="1600" dirty="0"/>
              <a:t>обезбеђује без </a:t>
            </a:r>
            <a:r>
              <a:rPr lang="sr-Cyrl-RS" sz="1600" dirty="0" smtClean="0"/>
              <a:t>накнаде</a:t>
            </a:r>
            <a:r>
              <a:rPr lang="sr-Cyrl-RS" sz="1600" dirty="0"/>
              <a:t>. </a:t>
            </a:r>
            <a:endParaRPr lang="vi-VN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ИЗДАЦИ</a:t>
            </a:r>
            <a:r>
              <a:rPr lang="sr-Cyrl-RS" sz="16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600" dirty="0"/>
              <a:t>e</a:t>
            </a:r>
            <a:r>
              <a:rPr lang="sr-Cyrl-RS" sz="16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600" b="1" dirty="0"/>
              <a:t>РАСХОДИ И ИЗДАЦИ </a:t>
            </a:r>
            <a:r>
              <a:rPr lang="sr-Cyrl-RS" sz="1600" dirty="0"/>
              <a:t>морају се исказивати на законом прописан начин, односно морају се исказивати: по </a:t>
            </a:r>
            <a:r>
              <a:rPr lang="sr-Cyrl-RS" sz="1600" i="1" dirty="0"/>
              <a:t>програмима</a:t>
            </a:r>
            <a:r>
              <a:rPr lang="sr-Cyrl-RS" sz="1600" dirty="0"/>
              <a:t> који показују колико се троши за извршавање основних надлежности и стратешких циљева града; по </a:t>
            </a:r>
            <a:r>
              <a:rPr lang="sr-Cyrl-RS" sz="1600" i="1" dirty="0"/>
              <a:t>основној намени </a:t>
            </a:r>
            <a:r>
              <a:rPr lang="sr-Cyrl-RS" sz="1600" dirty="0"/>
              <a:t>која показује за коју врсту трошка се средства издвајају; по </a:t>
            </a:r>
            <a:r>
              <a:rPr lang="sr-Cyrl-RS" sz="1600" i="1" dirty="0"/>
              <a:t>функцији</a:t>
            </a:r>
            <a:r>
              <a:rPr lang="sr-Cyrl-RS" sz="1600" dirty="0"/>
              <a:t> која показује функционалну намену за одређену област и по </a:t>
            </a:r>
            <a:r>
              <a:rPr lang="sr-Cyrl-RS" sz="1600" i="1" dirty="0"/>
              <a:t>корисницима буџета </a:t>
            </a:r>
            <a:r>
              <a:rPr lang="sr-Cyrl-RS" sz="1600" dirty="0"/>
              <a:t>што показује организацију рада града.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879812" y="2060848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000" b="1" dirty="0" smtClean="0"/>
              <a:t>5,2</a:t>
            </a:r>
            <a:r>
              <a:rPr lang="sr-Latn-RS" sz="2000" b="1" dirty="0" smtClean="0"/>
              <a:t> </a:t>
            </a:r>
            <a:r>
              <a:rPr lang="sr-Cyrl-RS" sz="2000" b="1" dirty="0" smtClean="0"/>
              <a:t>милијарде динара</a:t>
            </a:r>
            <a:endParaRPr lang="sr-Latn-R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9205403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расхода и издатака буџета за 2018. годину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4451635"/>
              </p:ext>
            </p:extLst>
          </p:nvPr>
        </p:nvGraphicFramePr>
        <p:xfrm>
          <a:off x="251520" y="1196752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sz="3200" b="1" dirty="0" smtClean="0"/>
              <a:t/>
            </a:r>
            <a:br>
              <a:rPr lang="sr-Latn-RS" sz="3200" b="1" dirty="0" smtClean="0"/>
            </a:br>
            <a:r>
              <a:rPr lang="sr-Latn-RS" sz="3200" b="1" dirty="0" smtClean="0"/>
              <a:t/>
            </a:r>
            <a:br>
              <a:rPr lang="sr-Latn-RS" sz="3200" b="1" dirty="0" smtClean="0"/>
            </a:br>
            <a:r>
              <a:rPr lang="sr-Cyrl-RS" sz="3200" b="1" dirty="0" smtClean="0"/>
              <a:t>Структура </a:t>
            </a:r>
            <a:r>
              <a:rPr lang="sr-Cyrl-RS" sz="3200" b="1" dirty="0"/>
              <a:t>планираних расхода и издатака буџета</a:t>
            </a:r>
            <a:r>
              <a:rPr lang="sr-Cyrl-RS" b="1" dirty="0"/>
              <a:t> </a:t>
            </a:r>
            <a:r>
              <a:rPr lang="sr-Cyrl-RS" sz="3200" b="1" dirty="0"/>
              <a:t>за 2018. </a:t>
            </a:r>
            <a:r>
              <a:rPr lang="sr-Cyrl-RS" sz="3200" b="1" dirty="0" smtClean="0"/>
              <a:t>годину</a:t>
            </a:r>
            <a:r>
              <a:rPr lang="sr-Latn-RS" sz="3200" b="1" dirty="0" smtClean="0"/>
              <a:t/>
            </a:r>
            <a:br>
              <a:rPr lang="sr-Latn-RS" sz="3200" b="1" dirty="0" smtClean="0"/>
            </a:br>
            <a:r>
              <a:rPr lang="sr-Latn-RS" sz="3200" b="1" dirty="0" smtClean="0"/>
              <a:t/>
            </a:r>
            <a:br>
              <a:rPr lang="sr-Latn-RS" sz="3200" b="1" dirty="0" smtClean="0"/>
            </a:br>
            <a:endParaRPr lang="en-US" sz="3200" b="1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=""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446045"/>
              </p:ext>
            </p:extLst>
          </p:nvPr>
        </p:nvGraphicFramePr>
        <p:xfrm>
          <a:off x="1475656" y="1772816"/>
          <a:ext cx="6480720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AD40CA36-5D78-46A7-9FF9-184573505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62019"/>
            <a:ext cx="8229600" cy="830263"/>
          </a:xfrm>
        </p:spPr>
        <p:txBody>
          <a:bodyPr/>
          <a:lstStyle/>
          <a:p>
            <a:r>
              <a:rPr lang="sr-Cyrl-RS" sz="2800" dirty="0"/>
              <a:t>Шта се променило у односу на 2017. годину?</a:t>
            </a:r>
            <a:endParaRPr lang="sr-Latn-RS" altLang="en-US" sz="2800" dirty="0"/>
          </a:p>
        </p:txBody>
      </p:sp>
      <p:sp>
        <p:nvSpPr>
          <p:cNvPr id="17411" name="Rectangle 3">
            <a:extLst>
              <a:ext uri="{FF2B5EF4-FFF2-40B4-BE49-F238E27FC236}">
                <a16:creationId xmlns="" xmlns:a16="http://schemas.microsoft.com/office/drawing/2014/main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480253" y="1092282"/>
            <a:ext cx="8229600" cy="1130300"/>
          </a:xfrm>
        </p:spPr>
        <p:txBody>
          <a:bodyPr>
            <a:normAutofit/>
          </a:bodyPr>
          <a:lstStyle/>
          <a:p>
            <a:pPr marL="28575" indent="0" algn="just">
              <a:buNone/>
            </a:pPr>
            <a:r>
              <a:rPr lang="sr-Cyrl-RS" sz="2000" dirty="0"/>
              <a:t>Укупни трошкови нашег града у 2018. години су </a:t>
            </a:r>
            <a:r>
              <a:rPr lang="sr-Cyrl-RS" sz="2000" b="1" dirty="0" smtClean="0"/>
              <a:t>смањени</a:t>
            </a:r>
            <a:r>
              <a:rPr lang="sr-Cyrl-RS" sz="2000" dirty="0" smtClean="0"/>
              <a:t> </a:t>
            </a:r>
            <a:r>
              <a:rPr lang="sr-Cyrl-RS" sz="2000" dirty="0"/>
              <a:t>у односу на последњу измену Одлуке о буџету </a:t>
            </a:r>
            <a:r>
              <a:rPr lang="sr-Cyrl-RS" sz="2000" dirty="0" smtClean="0"/>
              <a:t>града Панчева за </a:t>
            </a:r>
            <a:r>
              <a:rPr lang="sr-Cyrl-RS" sz="2000" dirty="0"/>
              <a:t>2017. годину за </a:t>
            </a:r>
            <a:r>
              <a:rPr lang="sr-Cyrl-RS" sz="2000" b="1" dirty="0" smtClean="0"/>
              <a:t>785.840.177 </a:t>
            </a:r>
            <a:r>
              <a:rPr lang="sr-Cyrl-RS" sz="2000" b="1" dirty="0"/>
              <a:t>динара</a:t>
            </a:r>
            <a:r>
              <a:rPr lang="sr-Cyrl-RS" sz="2000" dirty="0"/>
              <a:t>, односно за</a:t>
            </a:r>
            <a:r>
              <a:rPr lang="sr-Cyrl-RS" sz="2000" dirty="0">
                <a:solidFill>
                  <a:srgbClr val="FF0000"/>
                </a:solidFill>
              </a:rPr>
              <a:t> </a:t>
            </a:r>
            <a:r>
              <a:rPr lang="sr-Cyrl-RS" sz="2000" b="1" dirty="0" smtClean="0"/>
              <a:t>13,15 </a:t>
            </a:r>
            <a:r>
              <a:rPr lang="sr-Cyrl-RS" sz="2000" b="1" dirty="0"/>
              <a:t>%</a:t>
            </a:r>
            <a:r>
              <a:rPr lang="sr-Cyrl-RS" sz="2000" dirty="0"/>
              <a:t>.</a:t>
            </a:r>
            <a:endParaRPr lang="en-US" sz="2000" dirty="0"/>
          </a:p>
          <a:p>
            <a:pPr marL="28575" indent="0" eaLnBrk="1" hangingPunct="1">
              <a:buFontTx/>
              <a:buNone/>
            </a:pPr>
            <a:endParaRPr lang="sr-Latn-RS" altLang="en-US" sz="2000" dirty="0"/>
          </a:p>
        </p:txBody>
      </p:sp>
      <p:sp>
        <p:nvSpPr>
          <p:cNvPr id="16388" name="Rectangle 4">
            <a:extLst>
              <a:ext uri="{FF2B5EF4-FFF2-40B4-BE49-F238E27FC236}">
                <a16:creationId xmlns="" xmlns:a16="http://schemas.microsoft.com/office/drawing/2014/main" id="{6A4A0EB2-2045-4442-9D4F-6BDC72C1665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979712" y="2276872"/>
            <a:ext cx="6054625" cy="2088232"/>
          </a:xfrm>
        </p:spPr>
        <p:txBody>
          <a:bodyPr rtlCol="0">
            <a:noAutofit/>
          </a:bodyPr>
          <a:lstStyle/>
          <a:p>
            <a:pPr lvl="0"/>
            <a:r>
              <a:rPr lang="sr-Cyrl-RS" sz="1600" b="1" dirty="0">
                <a:latin typeface="Calibri" panose="020F0502020204030204" pitchFamily="34" charset="0"/>
                <a:cs typeface="Calibri" panose="020F0502020204030204" pitchFamily="34" charset="0"/>
              </a:rPr>
              <a:t>Коришћење роба и услуга</a:t>
            </a:r>
            <a:r>
              <a:rPr lang="sr-Cyrl-RS" sz="1600" dirty="0">
                <a:latin typeface="Calibri" panose="020F0502020204030204" pitchFamily="34" charset="0"/>
                <a:cs typeface="Calibri" panose="020F0502020204030204" pitchFamily="34" charset="0"/>
              </a:rPr>
              <a:t> су смањени за </a:t>
            </a:r>
            <a:r>
              <a:rPr lang="sr-Cyrl-R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264.861.911 </a:t>
            </a:r>
            <a:r>
              <a:rPr lang="sr-Cyrl-RS" sz="1600" dirty="0">
                <a:latin typeface="Calibri" panose="020F0502020204030204" pitchFamily="34" charset="0"/>
                <a:cs typeface="Calibri" panose="020F0502020204030204" pitchFamily="34" charset="0"/>
              </a:rPr>
              <a:t>динара</a:t>
            </a:r>
            <a:r>
              <a:rPr lang="sr-Cyrl-RS" sz="1600" b="1" dirty="0"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;</a:t>
            </a:r>
            <a:endParaRPr lang="en-US" sz="1600" b="1" dirty="0"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  <a:p>
            <a:pPr>
              <a:defRPr/>
            </a:pPr>
            <a:r>
              <a:rPr lang="sr-Cyrl-RS" sz="1600" b="1" dirty="0">
                <a:latin typeface="Calibri" panose="020F0502020204030204" pitchFamily="34" charset="0"/>
                <a:cs typeface="Calibri" panose="020F0502020204030204" pitchFamily="34" charset="0"/>
              </a:rPr>
              <a:t>Капитални издаци </a:t>
            </a:r>
            <a:r>
              <a:rPr lang="sr-Cyrl-RS" sz="1600" dirty="0">
                <a:latin typeface="Calibri" panose="020F0502020204030204" pitchFamily="34" charset="0"/>
                <a:cs typeface="Calibri" panose="020F0502020204030204" pitchFamily="34" charset="0"/>
              </a:rPr>
              <a:t>су</a:t>
            </a:r>
            <a:r>
              <a:rPr lang="sr-Cyrl-R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600" dirty="0">
                <a:latin typeface="Calibri" panose="020F0502020204030204" pitchFamily="34" charset="0"/>
                <a:cs typeface="Calibri" panose="020F0502020204030204" pitchFamily="34" charset="0"/>
              </a:rPr>
              <a:t>смањени су за </a:t>
            </a:r>
            <a:r>
              <a:rPr lang="sr-Cyrl-R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254.879.479 </a:t>
            </a:r>
            <a:r>
              <a:rPr lang="sr-Cyrl-RS" sz="1600" dirty="0">
                <a:latin typeface="Calibri" panose="020F0502020204030204" pitchFamily="34" charset="0"/>
                <a:cs typeface="Calibri" panose="020F0502020204030204" pitchFamily="34" charset="0"/>
              </a:rPr>
              <a:t>динара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Cyrl-RS" sz="1600" b="1" dirty="0">
                <a:latin typeface="Calibri" panose="020F0502020204030204" pitchFamily="34" charset="0"/>
                <a:cs typeface="Calibri" panose="020F0502020204030204" pitchFamily="34" charset="0"/>
              </a:rPr>
              <a:t>Субвенције </a:t>
            </a:r>
            <a:r>
              <a:rPr lang="sr-Cyrl-RS" sz="1600" dirty="0">
                <a:latin typeface="Calibri" panose="020F0502020204030204" pitchFamily="34" charset="0"/>
                <a:cs typeface="Calibri" panose="020F0502020204030204" pitchFamily="34" charset="0"/>
              </a:rPr>
              <a:t>су смањене за </a:t>
            </a:r>
            <a:r>
              <a:rPr lang="sr-Cyrl-R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154.272.916</a:t>
            </a:r>
            <a:r>
              <a:rPr lang="sr-Cyrl-R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sz="1600" dirty="0">
                <a:latin typeface="Calibri" panose="020F0502020204030204" pitchFamily="34" charset="0"/>
                <a:cs typeface="Calibri" panose="020F0502020204030204" pitchFamily="34" charset="0"/>
              </a:rPr>
              <a:t>динара</a:t>
            </a:r>
            <a:r>
              <a:rPr lang="sr-Cyrl-R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Cyrl-R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Дотације и трансфери </a:t>
            </a:r>
            <a:r>
              <a:rPr lang="sr-Cyrl-R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су смањене за 57.184.294 динара;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Cyrl-R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Социјална помоћ  </a:t>
            </a:r>
            <a:r>
              <a:rPr lang="sr-Cyrl-R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је смањена за 78.599.724 динара;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sr-Cyrl-RS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Остали расходи </a:t>
            </a:r>
            <a:r>
              <a:rPr lang="sr-Cyrl-R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су смањени за 63.687.151 динар и 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sr-Cyrl-R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Средства резерве </a:t>
            </a:r>
            <a:r>
              <a:rPr lang="sr-Cyrl-RS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су смањена за</a:t>
            </a:r>
            <a:r>
              <a:rPr lang="sr-Cyrl-RS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Cyrl-RS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13.547.205 динара</a:t>
            </a:r>
          </a:p>
          <a:p>
            <a:pPr>
              <a:defRPr/>
            </a:pPr>
            <a:endParaRPr lang="sr-Cyrl-R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sr-Latn-R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="" xmlns:a16="http://schemas.microsoft.com/office/drawing/2014/main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624" y="4625975"/>
            <a:ext cx="6264696" cy="16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600" b="1" dirty="0">
                <a:cs typeface="Calibri" panose="020F0502020204030204" pitchFamily="34" charset="0"/>
              </a:rPr>
              <a:t>Расходи за запослене </a:t>
            </a:r>
            <a:r>
              <a:rPr lang="sr-Cyrl-RS" sz="1600" dirty="0">
                <a:cs typeface="Calibri" panose="020F0502020204030204" pitchFamily="34" charset="0"/>
              </a:rPr>
              <a:t>су повећани су за 46.462.710 динара;</a:t>
            </a:r>
          </a:p>
          <a:p>
            <a:pPr lvl="0"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600" b="1" dirty="0">
                <a:cs typeface="Calibri" panose="020F0502020204030204" pitchFamily="34" charset="0"/>
              </a:rPr>
              <a:t>Отплата камата и пратећи трошкови задуживања </a:t>
            </a:r>
            <a:r>
              <a:rPr lang="sr-Cyrl-RS" sz="1600" dirty="0">
                <a:cs typeface="Calibri" panose="020F0502020204030204" pitchFamily="34" charset="0"/>
              </a:rPr>
              <a:t>повећани су за 10.601.652 динара</a:t>
            </a:r>
            <a:endParaRPr 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sr-Cyrl-RS" sz="1600" b="1" dirty="0">
                <a:cs typeface="Calibri" panose="020F0502020204030204" pitchFamily="34" charset="0"/>
              </a:rPr>
              <a:t>Издаци за отплату главнице и набавку финансијске имовине </a:t>
            </a:r>
            <a:r>
              <a:rPr lang="sr-Cyrl-RS" sz="1600" dirty="0">
                <a:cs typeface="Calibri" panose="020F0502020204030204" pitchFamily="34" charset="0"/>
              </a:rPr>
              <a:t>су повећани за 44.128.141 динар</a:t>
            </a:r>
          </a:p>
          <a:p>
            <a:pPr marL="0" indent="0"/>
            <a:endParaRPr lang="sr-Cyrl-RS" sz="1600" dirty="0">
              <a:cs typeface="Calibri" panose="020F0502020204030204" pitchFamily="34" charset="0"/>
            </a:endParaRPr>
          </a:p>
        </p:txBody>
      </p:sp>
      <p:sp>
        <p:nvSpPr>
          <p:cNvPr id="17414" name="AutoShape 6">
            <a:extLst>
              <a:ext uri="{FF2B5EF4-FFF2-40B4-BE49-F238E27FC236}">
                <a16:creationId xmlns="" xmlns:a16="http://schemas.microsoft.com/office/drawing/2014/main" id="{46E92AF2-1D0D-4B90-B2B5-36E571FEE8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3938" y="2276872"/>
            <a:ext cx="595734" cy="2016224"/>
          </a:xfrm>
          <a:prstGeom prst="downArrow">
            <a:avLst>
              <a:gd name="adj1" fmla="val 50000"/>
              <a:gd name="adj2" fmla="val 50327"/>
            </a:avLst>
          </a:prstGeom>
          <a:solidFill>
            <a:srgbClr val="FF0000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AutoShape 7">
            <a:extLst>
              <a:ext uri="{FF2B5EF4-FFF2-40B4-BE49-F238E27FC236}">
                <a16:creationId xmlns="" xmlns:a16="http://schemas.microsoft.com/office/drawing/2014/main" id="{E8CC32D7-D5E1-4181-896E-E3B5107086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1450" y="4437112"/>
            <a:ext cx="524965" cy="1800199"/>
          </a:xfrm>
          <a:prstGeom prst="upArrow">
            <a:avLst>
              <a:gd name="adj1" fmla="val 50000"/>
              <a:gd name="adj2" fmla="val 47222"/>
            </a:avLst>
          </a:prstGeom>
          <a:solidFill>
            <a:srgbClr val="3366FF"/>
          </a:solidFill>
          <a:ln w="15875">
            <a:solidFill>
              <a:srgbClr val="739CC3"/>
            </a:solidFill>
            <a:miter lim="800000"/>
            <a:headEnd/>
            <a:tailEnd/>
          </a:ln>
        </p:spPr>
        <p:txBody>
          <a:bodyPr vert="eaVert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sr-Latn-R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10028" cy="576064"/>
          </a:xfrm>
        </p:spPr>
        <p:txBody>
          <a:bodyPr>
            <a:normAutofit/>
          </a:bodyPr>
          <a:lstStyle/>
          <a:p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436326"/>
              </p:ext>
            </p:extLst>
          </p:nvPr>
        </p:nvGraphicFramePr>
        <p:xfrm>
          <a:off x="539552" y="836712"/>
          <a:ext cx="7128792" cy="585746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536504">
                  <a:extLst>
                    <a:ext uri="{9D8B030D-6E8A-4147-A177-3AD203B41FA5}">
                      <a16:colId xmlns="" xmlns:a16="http://schemas.microsoft.com/office/drawing/2014/main" val="1754900752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826029379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943394881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2018. 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773969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249.567.618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40027033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772.764.962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69886382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79.522.530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r-Cyrl-R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10828767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21.874.684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26739703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166.939.865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6524436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90.766.893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399.340.714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80014335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575.711.628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08621918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238.550.827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7665561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200" dirty="0"/>
                        <a:t>Програм 10. Средње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106.189.040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311538964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349.811.999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4147303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42.067.715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04377779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380.451.808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20841417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390.839.980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7126399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1.162.167.000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9499108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74.898.485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566446889"/>
                  </a:ext>
                </a:extLst>
              </a:tr>
              <a:tr h="287707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17. Енергетска ефикасност  и обновљиви извори енергије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90.285.500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19978124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pPr algn="r"/>
                      <a:r>
                        <a:rPr lang="sr-Cyrl-RS" sz="1400" b="1" dirty="0"/>
                        <a:t>Укупни расходи </a:t>
                      </a:r>
                      <a:r>
                        <a:rPr lang="sr-Cyrl-RS" sz="1400" b="1" dirty="0" smtClean="0"/>
                        <a:t>и издаци</a:t>
                      </a:r>
                      <a:r>
                        <a:rPr lang="sr-Cyrl-RS" sz="1400" b="1" baseline="0" dirty="0" smtClean="0"/>
                        <a:t> </a:t>
                      </a:r>
                      <a:r>
                        <a:rPr lang="sr-Cyrl-RS" sz="1400" b="1" dirty="0" smtClean="0"/>
                        <a:t>по програмима: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5.191.751.248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=""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0" y="686887"/>
            <a:ext cx="2115534" cy="12958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610850"/>
            <a:ext cx="1368152" cy="20522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45" y="4618353"/>
            <a:ext cx="3103363" cy="20682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12768" y="4869204"/>
            <a:ext cx="2180931" cy="145395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767" y="254729"/>
            <a:ext cx="2880320" cy="19202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157" y="2568760"/>
            <a:ext cx="2346681" cy="156445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530" y="607487"/>
            <a:ext cx="2062894" cy="137526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0" y="2568760"/>
            <a:ext cx="1912430" cy="174642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245" y="2375064"/>
            <a:ext cx="2927768" cy="19518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94122"/>
          </a:xfrm>
        </p:spPr>
        <p:txBody>
          <a:bodyPr>
            <a:normAutofit fontScale="90000"/>
          </a:bodyPr>
          <a:lstStyle/>
          <a:p>
            <a:r>
              <a:rPr lang="sr-Latn-RS" sz="3100" b="1" dirty="0" smtClean="0"/>
              <a:t/>
            </a:r>
            <a:br>
              <a:rPr lang="sr-Latn-RS" sz="3100" b="1" dirty="0" smtClean="0"/>
            </a:br>
            <a:r>
              <a:rPr lang="sr-Latn-RS" sz="3100" b="1" dirty="0"/>
              <a:t/>
            </a:r>
            <a:br>
              <a:rPr lang="sr-Latn-RS" sz="3100" b="1" dirty="0"/>
            </a:br>
            <a:r>
              <a:rPr lang="sr-Latn-RS" sz="3100" b="1" dirty="0" smtClean="0"/>
              <a:t/>
            </a:r>
            <a:br>
              <a:rPr lang="sr-Latn-RS" sz="3100" b="1" dirty="0" smtClean="0"/>
            </a:br>
            <a:r>
              <a:rPr lang="sr-Cyrl-RS" sz="3100" b="1" dirty="0" smtClean="0"/>
              <a:t>Структура расхода и издатака </a:t>
            </a:r>
            <a:br>
              <a:rPr lang="sr-Cyrl-RS" sz="3100" b="1" dirty="0" smtClean="0"/>
            </a:br>
            <a:r>
              <a:rPr lang="sr-Latn-RS" sz="3100" b="1" dirty="0" smtClean="0"/>
              <a:t> </a:t>
            </a:r>
            <a:r>
              <a:rPr lang="sr-Cyrl-RS" sz="3100" b="1" dirty="0" smtClean="0"/>
              <a:t>по програмској структури</a:t>
            </a:r>
            <a:r>
              <a:rPr lang="sr-Latn-RS" sz="3100" b="1" dirty="0" smtClean="0"/>
              <a:t/>
            </a:r>
            <a:br>
              <a:rPr lang="sr-Latn-RS" sz="3100" b="1" dirty="0" smtClean="0"/>
            </a:br>
            <a:r>
              <a:rPr lang="sr-Latn-RS" sz="3100" b="1" dirty="0"/>
              <a:t/>
            </a:r>
            <a:br>
              <a:rPr lang="sr-Latn-RS" sz="3100" b="1" dirty="0"/>
            </a:br>
            <a:r>
              <a:rPr lang="sr-Latn-RS" sz="3100" b="1" dirty="0" smtClean="0"/>
              <a:t/>
            </a:r>
            <a:br>
              <a:rPr lang="sr-Latn-RS" sz="3100" b="1" dirty="0" smtClean="0"/>
            </a:b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6912768" cy="4766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574292"/>
              </p:ext>
            </p:extLst>
          </p:nvPr>
        </p:nvGraphicFramePr>
        <p:xfrm>
          <a:off x="683568" y="1340769"/>
          <a:ext cx="7128792" cy="3220581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0456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70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80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8805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90764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</a:t>
                      </a:r>
                      <a:r>
                        <a:rPr lang="sr-Cyrl-RS" sz="1600" dirty="0" smtClean="0">
                          <a:effectLst/>
                        </a:rPr>
                        <a:t>средства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 smtClean="0">
                          <a:effectLst/>
                        </a:rPr>
                        <a:t> </a:t>
                      </a:r>
                      <a:r>
                        <a:rPr lang="sr-Cyrl-RS" sz="1600" b="0" dirty="0">
                          <a:effectLst/>
                        </a:rPr>
                        <a:t>(и</a:t>
                      </a:r>
                      <a:r>
                        <a:rPr lang="en-US" sz="1600" b="0" dirty="0" err="1">
                          <a:effectLst/>
                        </a:rPr>
                        <a:t>знос</a:t>
                      </a:r>
                      <a:r>
                        <a:rPr lang="en-US" sz="1600" b="0" dirty="0">
                          <a:effectLst/>
                        </a:rPr>
                        <a:t> у </a:t>
                      </a:r>
                      <a:r>
                        <a:rPr lang="en-US" sz="1600" b="0" dirty="0" err="1">
                          <a:effectLst/>
                        </a:rPr>
                        <a:t>динарима</a:t>
                      </a:r>
                      <a:r>
                        <a:rPr lang="sr-Cyrl-RS" sz="1600" b="0" dirty="0">
                          <a:effectLst/>
                        </a:rPr>
                        <a:t>)</a:t>
                      </a:r>
                      <a:endParaRPr lang="en-US" sz="1600" b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31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2018</a:t>
                      </a:r>
                      <a:endParaRPr lang="en-US" sz="14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2019</a:t>
                      </a:r>
                      <a:endParaRPr lang="en-US" sz="14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2020</a:t>
                      </a:r>
                      <a:endParaRPr lang="en-US" sz="14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18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0" dirty="0" smtClean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Изградња градског фекалног колектора од Луке Дунав до Северне индустријске зоне са реконструкцијом црпне станице у Луци Дунав I фаза</a:t>
                      </a:r>
                      <a:endParaRPr lang="en-US" sz="1200" b="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sr-Cyrl-R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sr-Cyrl-R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481</a:t>
                      </a:r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r>
                        <a:rPr lang="sr-Cyrl-R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173.920.195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178.543.353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3311">
                <a:tc>
                  <a:txBody>
                    <a:bodyPr/>
                    <a:lstStyle/>
                    <a:p>
                      <a:pPr algn="l" fontAlgn="auto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 fontAlgn="auto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Изградња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саобраћајнице улице 7. нова -3. деоница  са инфраструктуром (водовод и јавно осветљење) у оквиру инфраструктурног опремања Северне индустријске зоне у Панчеву </a:t>
                      </a:r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7.240.534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 smtClean="0">
                          <a:effectLst/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</a:rPr>
                        <a:t> 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l" fontAlgn="auto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Изградња саобраћајнице улице 7. нова -3. деоница  са инфраструктуром (водовод и јавно осветљење) у оквиру инфраструктурног опремања Северне индустријске зоне у Панчеву - средства АП Војводине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28.962.136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dirty="0"/>
              <a:t>Најважнији капитални пројекти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74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F7CB4A-67E9-4969-9378-2F9471CD2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686"/>
          </a:xfrm>
        </p:spPr>
        <p:txBody>
          <a:bodyPr>
            <a:normAutofit/>
          </a:bodyPr>
          <a:lstStyle/>
          <a:p>
            <a:r>
              <a:rPr lang="sr-Cyrl-RS" sz="2800" dirty="0"/>
              <a:t>Најважнији пројекти</a:t>
            </a:r>
            <a:r>
              <a:rPr lang="sr-Latn-RS" sz="2800" dirty="0"/>
              <a:t> </a:t>
            </a:r>
            <a:r>
              <a:rPr lang="sr-Cyrl-RS" sz="2800" dirty="0"/>
              <a:t>од интереса за локалну заједницу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60C8D17-1B6A-44A9-964C-1E30D9DBA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Content Placeholder 7">
            <a:extLst>
              <a:ext uri="{FF2B5EF4-FFF2-40B4-BE49-F238E27FC236}">
                <a16:creationId xmlns="" xmlns:a16="http://schemas.microsoft.com/office/drawing/2014/main" id="{331EDB91-2BB9-44DA-8764-415DB494F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2472745"/>
              </p:ext>
            </p:extLst>
          </p:nvPr>
        </p:nvGraphicFramePr>
        <p:xfrm>
          <a:off x="395536" y="1340768"/>
          <a:ext cx="7812867" cy="5053072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43561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9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98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98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1801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400" dirty="0">
                          <a:effectLst/>
                        </a:rPr>
                        <a:t>Назив пројекта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sr-Cyrl-RS" sz="1400" dirty="0">
                          <a:effectLst/>
                        </a:rPr>
                        <a:t>Планирана средства (и</a:t>
                      </a:r>
                      <a:r>
                        <a:rPr lang="en-US" sz="1400" dirty="0" err="1">
                          <a:effectLst/>
                        </a:rPr>
                        <a:t>знос</a:t>
                      </a:r>
                      <a:r>
                        <a:rPr lang="en-US" sz="1400" dirty="0">
                          <a:effectLst/>
                        </a:rPr>
                        <a:t> у </a:t>
                      </a:r>
                      <a:r>
                        <a:rPr lang="en-US" sz="1400" dirty="0" err="1">
                          <a:effectLst/>
                        </a:rPr>
                        <a:t>динарима</a:t>
                      </a:r>
                      <a:r>
                        <a:rPr lang="sr-Cyrl-RS" sz="1400" dirty="0">
                          <a:effectLst/>
                        </a:rPr>
                        <a:t>)</a:t>
                      </a:r>
                      <a:endParaRPr lang="en-US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0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2018</a:t>
                      </a:r>
                      <a:endParaRPr lang="en-US" sz="14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2019</a:t>
                      </a:r>
                      <a:endParaRPr lang="en-US" sz="14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2020</a:t>
                      </a:r>
                      <a:endParaRPr lang="en-US" sz="14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222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Обезбеђење земљишта за изградњу-експропријација парцела које улазе у састав улице Банијске у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Панчеву</a:t>
                      </a:r>
                    </a:p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9.256.000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Експропријација катастарских парцела за потребе изградње приступне саобраћајнице за нову градску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депонију</a:t>
                      </a:r>
                    </a:p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5.014.800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Извођење радова - Пројекат јавног осветљења државног пута I Б реда бр. 10 у улици Новосељански пут, пролаз кроз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Панчево</a:t>
                      </a:r>
                    </a:p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8.000.000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Банатско Ново Село - Извођење радова на изгарадњи капеле на источном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гробљу</a:t>
                      </a:r>
                    </a:p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16.750.000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Наставак изградње  фекалне канализационе мреже у Омољици  - средства АП Војводине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14.787.593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Наставак изградње канализационе мреже у насељу Јабука у Панчеву - средства АП Војводине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7.369.089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44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Израда техничке документације и извођење радова на наткривању велике терасе у одмаралишту на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Дивчибарама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16.942.400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Радови на затвореном базену ради задовољења мере заштите од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пожара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13.000.000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19016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Наставак радова на проширењу Новог </a:t>
                      </a:r>
                      <a:r>
                        <a:rPr lang="ru-RU" sz="12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гробља</a:t>
                      </a:r>
                      <a:endParaRPr lang="ru-RU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en-US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6.308.078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7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Cyrl-RS" dirty="0" smtClean="0"/>
              <a:t>На </a:t>
            </a:r>
            <a:r>
              <a:rPr lang="sr-Cyrl-RS" dirty="0"/>
              <a:t>крају желимо да Вам се захвалимо што сте издвојили време за читање ове презентације буџета. </a:t>
            </a:r>
            <a:endParaRPr lang="sr-Cyrl-RS" dirty="0" smtClean="0"/>
          </a:p>
          <a:p>
            <a:pPr marL="0" indent="0" algn="just">
              <a:buNone/>
            </a:pPr>
            <a:endParaRPr lang="sr-Cyrl-RS" dirty="0"/>
          </a:p>
          <a:p>
            <a:pPr marL="0" indent="0" algn="just">
              <a:buNone/>
            </a:pPr>
            <a:r>
              <a:rPr lang="sr-Cyrl-RS" dirty="0" smtClean="0"/>
              <a:t>Уколико </a:t>
            </a:r>
            <a:r>
              <a:rPr lang="sr-Cyrl-RS" dirty="0"/>
              <a:t>сте заинтересовани да сагледате у целини Одлуку о буџету града </a:t>
            </a:r>
            <a:r>
              <a:rPr lang="sr-Cyrl-RS" dirty="0" smtClean="0"/>
              <a:t>Панчева за </a:t>
            </a:r>
            <a:r>
              <a:rPr lang="sr-Cyrl-RS" dirty="0"/>
              <a:t>2018. годину, исту можете преузети на следећем линку </a:t>
            </a:r>
            <a:r>
              <a:rPr lang="sr-Cyrl-RS" dirty="0" smtClean="0"/>
              <a:t>на интернет страници града  Панчева:</a:t>
            </a:r>
            <a:r>
              <a:rPr lang="sr-Latn-RS" sz="2800" b="1" dirty="0" smtClean="0"/>
              <a:t>http</a:t>
            </a:r>
            <a:r>
              <a:rPr lang="sr-Latn-RS" sz="2800" b="1" dirty="0"/>
              <a:t>://www.pancevo.rs/?wpfb_dl=2668</a:t>
            </a:r>
            <a:endParaRPr lang="en-US" sz="2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града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градска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2018. годину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2017. 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2018. 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2017. 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Најважнији </a:t>
            </a:r>
            <a:r>
              <a:rPr lang="sr-Cyrl-RS" dirty="0"/>
              <a:t>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12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28461" y="5910732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71474" y="402797"/>
            <a:ext cx="852100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 smtClean="0"/>
              <a:t>Драг</a:t>
            </a:r>
            <a:r>
              <a:rPr lang="sr-Latn-RS" b="1" dirty="0" smtClean="0"/>
              <a:t>e</a:t>
            </a:r>
            <a:r>
              <a:rPr lang="sr-Cyrl-RS" b="1" dirty="0" smtClean="0"/>
              <a:t> суграђанке </a:t>
            </a:r>
            <a:r>
              <a:rPr lang="sr-Cyrl-RS" b="1" dirty="0"/>
              <a:t>и </a:t>
            </a:r>
            <a:r>
              <a:rPr lang="sr-Cyrl-RS" b="1" dirty="0" smtClean="0"/>
              <a:t>суграђани,</a:t>
            </a:r>
          </a:p>
          <a:p>
            <a:endParaRPr lang="sr-Cyrl-RS" b="1" dirty="0"/>
          </a:p>
          <a:p>
            <a:pPr algn="just"/>
            <a:r>
              <a:rPr lang="sr-Cyrl-RS" dirty="0"/>
              <a:t> </a:t>
            </a:r>
            <a:r>
              <a:rPr lang="sr-Cyrl-RS" dirty="0" smtClean="0"/>
              <a:t>             </a:t>
            </a:r>
            <a:r>
              <a:rPr lang="sr-Cyrl-RS" sz="1600" dirty="0" smtClean="0"/>
              <a:t>Основна  сврха  документа  који  је  </a:t>
            </a:r>
            <a:r>
              <a:rPr lang="sr-Cyrl-RS" sz="1600" dirty="0"/>
              <a:t>пред </a:t>
            </a:r>
            <a:r>
              <a:rPr lang="sr-Cyrl-RS" sz="1600" dirty="0" smtClean="0"/>
              <a:t> вама </a:t>
            </a:r>
            <a:r>
              <a:rPr lang="sr-Cyrl-RS" sz="1600" dirty="0"/>
              <a:t>јесте </a:t>
            </a:r>
            <a:r>
              <a:rPr lang="sr-Cyrl-RS" sz="1600" dirty="0" smtClean="0"/>
              <a:t>да </a:t>
            </a:r>
            <a:r>
              <a:rPr lang="sr-Cyrl-RS" sz="1600" dirty="0"/>
              <a:t>на </a:t>
            </a:r>
            <a:endParaRPr lang="sr-Cyrl-RS" sz="1600" dirty="0" smtClean="0"/>
          </a:p>
          <a:p>
            <a:pPr algn="just"/>
            <a:r>
              <a:rPr lang="sr-Cyrl-RS" sz="1600" dirty="0" smtClean="0"/>
              <a:t>што  једноставнији </a:t>
            </a:r>
            <a:r>
              <a:rPr lang="sr-Cyrl-RS" sz="1600" dirty="0"/>
              <a:t>и разумљивији </a:t>
            </a:r>
            <a:r>
              <a:rPr lang="sr-Cyrl-RS" sz="1600" dirty="0" smtClean="0"/>
              <a:t> начин  објасни </a:t>
            </a:r>
            <a:r>
              <a:rPr lang="sr-Cyrl-RS" sz="1600" dirty="0"/>
              <a:t>у </a:t>
            </a:r>
            <a:r>
              <a:rPr lang="sr-Cyrl-RS" sz="1600" dirty="0" smtClean="0"/>
              <a:t>које  сврхе  се </a:t>
            </a:r>
          </a:p>
          <a:p>
            <a:pPr algn="just"/>
            <a:r>
              <a:rPr lang="sr-Cyrl-RS" sz="1600" dirty="0" smtClean="0"/>
              <a:t>користе  јавни  </a:t>
            </a:r>
            <a:r>
              <a:rPr lang="sr-Cyrl-RS" sz="1600" dirty="0"/>
              <a:t>ресурси да би се </a:t>
            </a:r>
            <a:r>
              <a:rPr lang="sr-Cyrl-RS" sz="1600" dirty="0" smtClean="0"/>
              <a:t> задовољиле  потребе  грађана</a:t>
            </a:r>
            <a:r>
              <a:rPr lang="sr-Cyrl-RS" sz="1600" dirty="0"/>
              <a:t>.</a:t>
            </a:r>
          </a:p>
          <a:p>
            <a:pPr algn="just"/>
            <a:endParaRPr lang="en-US" sz="1600" dirty="0"/>
          </a:p>
          <a:p>
            <a:pPr algn="just"/>
            <a:r>
              <a:rPr lang="sr-Cyrl-RS" sz="1600" dirty="0"/>
              <a:t> </a:t>
            </a:r>
            <a:r>
              <a:rPr lang="sr-Cyrl-RS" sz="1600" dirty="0" smtClean="0"/>
              <a:t>                 Грађански </a:t>
            </a:r>
            <a:r>
              <a:rPr lang="sr-Cyrl-RS" sz="1600" dirty="0"/>
              <a:t>буџет представља </a:t>
            </a:r>
            <a:r>
              <a:rPr lang="sr-Cyrl-RS" sz="1600" dirty="0" smtClean="0"/>
              <a:t> сажет </a:t>
            </a:r>
            <a:r>
              <a:rPr lang="sr-Cyrl-RS" sz="1600" dirty="0"/>
              <a:t>и </a:t>
            </a:r>
            <a:r>
              <a:rPr lang="sr-Cyrl-RS" sz="1600" dirty="0" smtClean="0"/>
              <a:t>јасан  </a:t>
            </a:r>
            <a:r>
              <a:rPr lang="sr-Cyrl-RS" sz="1600" dirty="0"/>
              <a:t>приказ </a:t>
            </a:r>
            <a:r>
              <a:rPr lang="sr-Cyrl-RS" sz="1600" dirty="0" smtClean="0"/>
              <a:t>Одлуке </a:t>
            </a:r>
          </a:p>
          <a:p>
            <a:pPr algn="just"/>
            <a:r>
              <a:rPr lang="sr-Cyrl-RS" sz="1600" dirty="0" smtClean="0"/>
              <a:t> о  буџету  </a:t>
            </a:r>
            <a:r>
              <a:rPr lang="sr-Cyrl-RS" sz="1600" dirty="0"/>
              <a:t>града</a:t>
            </a:r>
            <a:r>
              <a:rPr lang="sr-Latn-RS" sz="1600" dirty="0">
                <a:solidFill>
                  <a:srgbClr val="FF0000"/>
                </a:solidFill>
              </a:rPr>
              <a:t> </a:t>
            </a:r>
            <a:r>
              <a:rPr lang="sr-Cyrl-RS" sz="1600" dirty="0" smtClean="0"/>
              <a:t>Панчева за  </a:t>
            </a:r>
            <a:r>
              <a:rPr lang="sr-Cyrl-RS" sz="1600" dirty="0"/>
              <a:t>2018</a:t>
            </a:r>
            <a:r>
              <a:rPr lang="sr-Cyrl-RS" sz="1600" dirty="0" smtClean="0"/>
              <a:t>.  </a:t>
            </a:r>
            <a:r>
              <a:rPr lang="sr-Cyrl-RS" sz="1600" dirty="0"/>
              <a:t>годину, </a:t>
            </a:r>
            <a:r>
              <a:rPr lang="sr-Cyrl-RS" sz="1600" dirty="0" smtClean="0"/>
              <a:t>која   </a:t>
            </a:r>
            <a:r>
              <a:rPr lang="sr-Cyrl-RS" sz="1600" dirty="0"/>
              <a:t>је </a:t>
            </a:r>
            <a:r>
              <a:rPr lang="sr-Cyrl-RS" sz="1600" dirty="0" smtClean="0"/>
              <a:t> по својој   форми  </a:t>
            </a:r>
          </a:p>
          <a:p>
            <a:pPr algn="just"/>
            <a:r>
              <a:rPr lang="sr-Cyrl-RS" sz="1600" dirty="0" smtClean="0"/>
              <a:t>веома  обимна  </a:t>
            </a:r>
            <a:r>
              <a:rPr lang="sr-Cyrl-RS" sz="1600" dirty="0"/>
              <a:t>и </a:t>
            </a:r>
            <a:r>
              <a:rPr lang="sr-Cyrl-RS" sz="1600" dirty="0" smtClean="0"/>
              <a:t>тешка  за  </a:t>
            </a:r>
            <a:r>
              <a:rPr lang="sr-Cyrl-RS" sz="1600" dirty="0"/>
              <a:t>разумевање због </a:t>
            </a:r>
            <a:r>
              <a:rPr lang="sr-Cyrl-RS" sz="1600" dirty="0" smtClean="0"/>
              <a:t>специфичних  </a:t>
            </a:r>
            <a:r>
              <a:rPr lang="sr-Cyrl-RS" sz="1600" dirty="0"/>
              <a:t>појмова </a:t>
            </a:r>
            <a:endParaRPr lang="sr-Cyrl-RS" sz="1600" dirty="0" smtClean="0"/>
          </a:p>
          <a:p>
            <a:pPr algn="just"/>
            <a:r>
              <a:rPr lang="sr-Cyrl-RS" sz="1600" dirty="0" smtClean="0"/>
              <a:t> и  </a:t>
            </a:r>
            <a:r>
              <a:rPr lang="sr-Cyrl-RS" sz="1600" dirty="0"/>
              <a:t>класификација које </a:t>
            </a:r>
            <a:r>
              <a:rPr lang="sr-Cyrl-RS" sz="1600" dirty="0" smtClean="0"/>
              <a:t>је </a:t>
            </a:r>
            <a:r>
              <a:rPr lang="sr-Cyrl-RS" sz="1600" dirty="0"/>
              <a:t>чине. </a:t>
            </a:r>
            <a:endParaRPr lang="sr-Cyrl-RS" sz="1600" dirty="0" smtClean="0"/>
          </a:p>
          <a:p>
            <a:pPr algn="just"/>
            <a:endParaRPr lang="sr-Cyrl-RS" sz="1600" dirty="0"/>
          </a:p>
          <a:p>
            <a:pPr algn="just"/>
            <a:r>
              <a:rPr lang="sr-Cyrl-RS" sz="1600" dirty="0"/>
              <a:t>	</a:t>
            </a:r>
            <a:r>
              <a:rPr lang="sr-Cyrl-RS" sz="1600" dirty="0" smtClean="0"/>
              <a:t>Иако  је </a:t>
            </a:r>
            <a:r>
              <a:rPr lang="sr-Cyrl-RS" sz="1600" dirty="0"/>
              <a:t>немогуће објаснити </a:t>
            </a:r>
            <a:r>
              <a:rPr lang="sr-Cyrl-RS" sz="1600" dirty="0" smtClean="0"/>
              <a:t> целокупан </a:t>
            </a:r>
            <a:r>
              <a:rPr lang="sr-Cyrl-RS" sz="1600" dirty="0"/>
              <a:t>буџет у овако </a:t>
            </a:r>
            <a:endParaRPr lang="sr-Cyrl-RS" sz="1600" dirty="0" smtClean="0"/>
          </a:p>
          <a:p>
            <a:pPr algn="just"/>
            <a:r>
              <a:rPr lang="sr-Cyrl-RS" sz="1600" dirty="0" smtClean="0"/>
              <a:t>краткој </a:t>
            </a:r>
            <a:r>
              <a:rPr lang="sr-Cyrl-RS" sz="1600" dirty="0"/>
              <a:t>форми, искрено се надамо да ћемо на овај начин успети </a:t>
            </a:r>
            <a:endParaRPr lang="sr-Cyrl-RS" sz="1600" dirty="0" smtClean="0"/>
          </a:p>
          <a:p>
            <a:pPr algn="just"/>
            <a:r>
              <a:rPr lang="sr-Cyrl-RS" sz="1600" dirty="0" smtClean="0"/>
              <a:t>да  вас  информишемо </a:t>
            </a:r>
            <a:r>
              <a:rPr lang="sr-Cyrl-RS" sz="1600" dirty="0"/>
              <a:t>о начину </a:t>
            </a:r>
            <a:r>
              <a:rPr lang="sr-Cyrl-RS" sz="1600" dirty="0" smtClean="0"/>
              <a:t> прикупљања  </a:t>
            </a:r>
            <a:r>
              <a:rPr lang="sr-Cyrl-RS" sz="1600" dirty="0"/>
              <a:t>јавних </a:t>
            </a:r>
            <a:r>
              <a:rPr lang="sr-Cyrl-RS" sz="1600" dirty="0" smtClean="0"/>
              <a:t> средстава</a:t>
            </a:r>
          </a:p>
          <a:p>
            <a:pPr algn="just"/>
            <a:r>
              <a:rPr lang="sr-Cyrl-RS" sz="1600" dirty="0" smtClean="0"/>
              <a:t> </a:t>
            </a:r>
            <a:r>
              <a:rPr lang="sr-Cyrl-RS" sz="1600" dirty="0"/>
              <a:t>и </a:t>
            </a:r>
            <a:r>
              <a:rPr lang="sr-Cyrl-RS" sz="1600" dirty="0" smtClean="0"/>
              <a:t> остваривања   прихода  и  примања  </a:t>
            </a:r>
            <a:r>
              <a:rPr lang="sr-Cyrl-RS" sz="1600" dirty="0"/>
              <a:t>буџета </a:t>
            </a:r>
            <a:r>
              <a:rPr lang="sr-Cyrl-RS" sz="1600" dirty="0" smtClean="0"/>
              <a:t> града</a:t>
            </a:r>
            <a:r>
              <a:rPr lang="sr-Cyrl-RS" sz="1600" dirty="0"/>
              <a:t>, </a:t>
            </a:r>
            <a:r>
              <a:rPr lang="sr-Cyrl-RS" sz="1600" dirty="0" smtClean="0"/>
              <a:t> као  </a:t>
            </a:r>
            <a:r>
              <a:rPr lang="sr-Cyrl-RS" sz="1600" dirty="0"/>
              <a:t>и </a:t>
            </a:r>
            <a:r>
              <a:rPr lang="sr-Cyrl-RS" sz="1600" dirty="0" smtClean="0"/>
              <a:t> о </a:t>
            </a:r>
          </a:p>
          <a:p>
            <a:pPr algn="just"/>
            <a:r>
              <a:rPr lang="sr-Cyrl-RS" sz="1600" dirty="0" smtClean="0"/>
              <a:t>начину </a:t>
            </a:r>
            <a:r>
              <a:rPr lang="sr-Cyrl-RS" sz="1600" dirty="0"/>
              <a:t>планирања, расподеле и трошења буџетских средстава.</a:t>
            </a:r>
          </a:p>
          <a:p>
            <a:endParaRPr lang="en-US" sz="1600" dirty="0"/>
          </a:p>
          <a:p>
            <a:pPr algn="just"/>
            <a:r>
              <a:rPr lang="sr-Cyrl-RS" sz="1600" dirty="0"/>
              <a:t>	</a:t>
            </a:r>
            <a:r>
              <a:rPr lang="ru-RU" sz="1600" dirty="0"/>
              <a:t>Кроз овај транспарентан приступ настојимо </a:t>
            </a:r>
            <a:r>
              <a:rPr lang="ru-RU" sz="1600" dirty="0" smtClean="0"/>
              <a:t>да унапредимо разумевање и интересовање  </a:t>
            </a:r>
            <a:r>
              <a:rPr lang="ru-RU" sz="1600" dirty="0"/>
              <a:t>наших </a:t>
            </a:r>
            <a:r>
              <a:rPr lang="ru-RU" sz="1600" dirty="0" smtClean="0"/>
              <a:t>суграђана  </a:t>
            </a:r>
            <a:r>
              <a:rPr lang="ru-RU" sz="1600" dirty="0"/>
              <a:t>за </a:t>
            </a:r>
            <a:r>
              <a:rPr lang="ru-RU" sz="1600" dirty="0" smtClean="0"/>
              <a:t> локалне  финансије</a:t>
            </a:r>
            <a:r>
              <a:rPr lang="ru-RU" sz="1600" dirty="0"/>
              <a:t>, а у перспективи </a:t>
            </a:r>
            <a:r>
              <a:rPr lang="ru-RU" sz="1600" dirty="0" smtClean="0"/>
              <a:t>очекујемо  </a:t>
            </a:r>
            <a:r>
              <a:rPr lang="ru-RU" sz="1600" dirty="0"/>
              <a:t>и </a:t>
            </a:r>
            <a:r>
              <a:rPr lang="ru-RU" sz="1600" dirty="0" smtClean="0"/>
              <a:t> сарадњу </a:t>
            </a:r>
          </a:p>
          <a:p>
            <a:pPr algn="just"/>
            <a:r>
              <a:rPr lang="ru-RU" sz="1600" dirty="0" smtClean="0"/>
              <a:t>локалне </a:t>
            </a:r>
            <a:r>
              <a:rPr lang="ru-RU" sz="1600" dirty="0"/>
              <a:t>самоуправе и </a:t>
            </a:r>
            <a:r>
              <a:rPr lang="sr-Cyrl-RS" sz="1600" dirty="0" smtClean="0"/>
              <a:t>становника Панчева</a:t>
            </a:r>
            <a:r>
              <a:rPr lang="ru-RU" sz="1600" dirty="0" smtClean="0"/>
              <a:t> </a:t>
            </a:r>
            <a:r>
              <a:rPr lang="ru-RU" sz="1600" dirty="0"/>
              <a:t>у заједничком </a:t>
            </a:r>
            <a:r>
              <a:rPr lang="ru-RU" sz="1600" dirty="0" smtClean="0"/>
              <a:t>постављању </a:t>
            </a:r>
            <a:r>
              <a:rPr lang="ru-RU" sz="1600" dirty="0"/>
              <a:t>циљева, дефинисању приоритета и </a:t>
            </a:r>
            <a:r>
              <a:rPr lang="ru-RU" sz="1600" dirty="0" smtClean="0"/>
              <a:t>планирању </a:t>
            </a:r>
            <a:r>
              <a:rPr lang="ru-RU" sz="1600" dirty="0"/>
              <a:t>развоја нашег </a:t>
            </a:r>
            <a:r>
              <a:rPr lang="ru-RU" sz="1600" dirty="0" smtClean="0"/>
              <a:t>града.				</a:t>
            </a:r>
            <a:r>
              <a:rPr lang="ru-RU" sz="1400" dirty="0" smtClean="0"/>
              <a:t>            							        </a:t>
            </a:r>
          </a:p>
          <a:p>
            <a:pPr algn="just"/>
            <a:r>
              <a:rPr lang="ru-RU" sz="1400" dirty="0"/>
              <a:t>	</a:t>
            </a:r>
            <a:r>
              <a:rPr lang="ru-RU" sz="1400" dirty="0" smtClean="0"/>
              <a:t>					 </a:t>
            </a:r>
            <a:r>
              <a:rPr lang="sr-Cyrl-RS" sz="1400" b="1" dirty="0" smtClean="0"/>
              <a:t>Градоначелник града Панчева</a:t>
            </a:r>
            <a:endParaRPr lang="sr-Cyrl-RS" sz="1400" b="1" dirty="0"/>
          </a:p>
          <a:p>
            <a:pPr algn="just"/>
            <a:r>
              <a:rPr lang="sr-Cyrl-RS" sz="1400" b="1" dirty="0"/>
              <a:t>						</a:t>
            </a:r>
            <a:r>
              <a:rPr lang="sr-Cyrl-RS" sz="1400" b="1" i="1" dirty="0"/>
              <a:t>            </a:t>
            </a:r>
            <a:r>
              <a:rPr lang="sr-Cyrl-RS" sz="1400" b="1" i="1" dirty="0" smtClean="0"/>
              <a:t>        </a:t>
            </a:r>
            <a:r>
              <a:rPr lang="sr-Cyrl-RS" sz="1400" b="1" i="1" dirty="0"/>
              <a:t>Саша Павлов</a:t>
            </a:r>
          </a:p>
          <a:p>
            <a:pPr algn="just"/>
            <a:r>
              <a:rPr lang="sr-Cyrl-RS" sz="1400" dirty="0" smtClean="0"/>
              <a:t>				</a:t>
            </a:r>
            <a:r>
              <a:rPr lang="sr-Cyrl-RS" sz="1400" dirty="0"/>
              <a:t> </a:t>
            </a:r>
            <a:r>
              <a:rPr lang="sr-Cyrl-RS" sz="1400" dirty="0" smtClean="0"/>
              <a:t>        				</a:t>
            </a:r>
            <a:endParaRPr lang="sr-Cyrl-RS" sz="1400" b="1" i="1" dirty="0" smtClean="0"/>
          </a:p>
          <a:p>
            <a:pPr algn="just"/>
            <a:r>
              <a:rPr lang="sr-Cyrl-RS" b="1" i="1" dirty="0"/>
              <a:t>	</a:t>
            </a:r>
            <a:r>
              <a:rPr lang="sr-Cyrl-RS" b="1" i="1" dirty="0" smtClean="0"/>
              <a:t>					</a:t>
            </a:r>
            <a:endParaRPr lang="en-US" b="1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885" y="3789040"/>
            <a:ext cx="2016224" cy="58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836712"/>
            <a:ext cx="191786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=""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251520" y="1052737"/>
            <a:ext cx="4038600" cy="2160239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града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Градоначелник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Градско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Градска управа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ru-RU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Градско правобранилаштво </a:t>
            </a:r>
          </a:p>
          <a:p>
            <a:pPr marL="0" indent="6350" defTabSz="209550">
              <a:buFontTx/>
              <a:buNone/>
            </a:pPr>
            <a:r>
              <a:rPr lang="ru-RU" alt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	- Заштитник </a:t>
            </a:r>
            <a:r>
              <a:rPr lang="ru-RU" alt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грађана града Панчева</a:t>
            </a:r>
            <a:endParaRPr lang="sr-Latn-RS" alt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=""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1196752"/>
            <a:ext cx="4167188" cy="495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b="1" dirty="0">
                <a:cs typeface="Calibri" panose="020F0502020204030204" pitchFamily="34" charset="0"/>
              </a:rPr>
              <a:t>Индиректни корисници буџетских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</a:t>
            </a:r>
            <a:r>
              <a:rPr lang="ru-RU" altLang="en-US" sz="1600" dirty="0" smtClean="0">
                <a:cs typeface="Calibri" panose="020F0502020204030204" pitchFamily="34" charset="0"/>
              </a:rPr>
              <a:t>- </a:t>
            </a:r>
            <a:r>
              <a:rPr lang="ru-RU" altLang="en-US" sz="1600" dirty="0">
                <a:cs typeface="Calibri" panose="020F0502020204030204" pitchFamily="34" charset="0"/>
              </a:rPr>
              <a:t>Градска </a:t>
            </a:r>
            <a:r>
              <a:rPr lang="ru-RU" altLang="en-US" sz="1600" dirty="0" smtClean="0">
                <a:cs typeface="Calibri" panose="020F0502020204030204" pitchFamily="34" charset="0"/>
              </a:rPr>
              <a:t>библиотека Панчева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</a:t>
            </a:r>
            <a:r>
              <a:rPr lang="ru-RU" altLang="en-US" sz="1600" dirty="0" smtClean="0">
                <a:cs typeface="Calibri" panose="020F0502020204030204" pitchFamily="34" charset="0"/>
              </a:rPr>
              <a:t>- Дом омладине Панчево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Народни </a:t>
            </a:r>
            <a:r>
              <a:rPr lang="ru-RU" altLang="en-US" sz="1600" dirty="0" smtClean="0">
                <a:cs typeface="Calibri" panose="020F0502020204030204" pitchFamily="34" charset="0"/>
              </a:rPr>
              <a:t>музеј Панчево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</a:t>
            </a:r>
            <a:r>
              <a:rPr lang="ru-RU" altLang="en-US" sz="1600" dirty="0" smtClean="0">
                <a:cs typeface="Calibri" panose="020F0502020204030204" pitchFamily="34" charset="0"/>
              </a:rPr>
              <a:t>- </a:t>
            </a:r>
            <a:r>
              <a:rPr lang="ru-RU" altLang="en-US" sz="1600" dirty="0">
                <a:cs typeface="Calibri" panose="020F0502020204030204" pitchFamily="34" charset="0"/>
              </a:rPr>
              <a:t>Културни </a:t>
            </a:r>
            <a:r>
              <a:rPr lang="ru-RU" altLang="en-US" sz="1600" dirty="0" smtClean="0">
                <a:cs typeface="Calibri" panose="020F0502020204030204" pitchFamily="34" charset="0"/>
              </a:rPr>
              <a:t>центар Панчево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Историјски </a:t>
            </a:r>
            <a:r>
              <a:rPr lang="ru-RU" altLang="en-US" sz="1600" dirty="0" smtClean="0">
                <a:cs typeface="Calibri" panose="020F0502020204030204" pitchFamily="34" charset="0"/>
              </a:rPr>
              <a:t>архив у Панчеву 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Завод за заштиту споменика </a:t>
            </a:r>
            <a:r>
              <a:rPr lang="ru-RU" altLang="en-US" sz="1600" dirty="0" smtClean="0">
                <a:cs typeface="Calibri" panose="020F0502020204030204" pitchFamily="34" charset="0"/>
              </a:rPr>
              <a:t>културе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</a:t>
            </a:r>
            <a:r>
              <a:rPr lang="ru-RU" altLang="en-US" sz="1600" dirty="0" smtClean="0">
                <a:cs typeface="Calibri" panose="020F0502020204030204" pitchFamily="34" charset="0"/>
              </a:rPr>
              <a:t>- Домови културе насељених места Града 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Предшколска </a:t>
            </a:r>
            <a:r>
              <a:rPr lang="ru-RU" altLang="en-US" sz="1600" dirty="0" smtClean="0">
                <a:cs typeface="Calibri" panose="020F0502020204030204" pitchFamily="34" charset="0"/>
              </a:rPr>
              <a:t>установа «Дечја радост»  		</a:t>
            </a:r>
            <a:r>
              <a:rPr lang="sr-Latn-RS" altLang="en-US" sz="1600" dirty="0" smtClean="0">
                <a:cs typeface="Calibri" panose="020F0502020204030204" pitchFamily="34" charset="0"/>
              </a:rPr>
              <a:t>   	   </a:t>
            </a:r>
            <a:r>
              <a:rPr lang="ru-RU" altLang="en-US" sz="1600" dirty="0" smtClean="0">
                <a:cs typeface="Calibri" panose="020F0502020204030204" pitchFamily="34" charset="0"/>
              </a:rPr>
              <a:t>Панчево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Туристички организација </a:t>
            </a:r>
            <a:r>
              <a:rPr lang="ru-RU" altLang="en-US" sz="1600" dirty="0" smtClean="0">
                <a:cs typeface="Calibri" panose="020F0502020204030204" pitchFamily="34" charset="0"/>
              </a:rPr>
              <a:t>града Панчева</a:t>
            </a:r>
            <a:endParaRPr lang="ru-RU" altLang="en-US" sz="16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Буџетски фонд за заштиту </a:t>
            </a:r>
            <a:r>
              <a:rPr lang="ru-RU" altLang="en-US" sz="1600" dirty="0" smtClean="0">
                <a:cs typeface="Calibri" panose="020F0502020204030204" pitchFamily="34" charset="0"/>
              </a:rPr>
              <a:t>животне  </a:t>
            </a:r>
            <a:r>
              <a:rPr lang="sr-Latn-RS" altLang="en-US" sz="1600" dirty="0" smtClean="0">
                <a:cs typeface="Calibri" panose="020F0502020204030204" pitchFamily="34" charset="0"/>
              </a:rPr>
              <a:t>   			   </a:t>
            </a:r>
            <a:r>
              <a:rPr lang="ru-RU" altLang="en-US" sz="1600" dirty="0" smtClean="0">
                <a:cs typeface="Calibri" panose="020F0502020204030204" pitchFamily="34" charset="0"/>
              </a:rPr>
              <a:t>средине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- Месне </a:t>
            </a:r>
            <a:r>
              <a:rPr lang="ru-RU" altLang="en-US" sz="1600" dirty="0" smtClean="0">
                <a:cs typeface="Calibri" panose="020F0502020204030204" pitchFamily="34" charset="0"/>
              </a:rPr>
              <a:t>заједнице</a:t>
            </a:r>
            <a:r>
              <a:rPr lang="sr-Latn-RS" altLang="en-US" sz="1600" dirty="0" smtClean="0">
                <a:cs typeface="Calibri" panose="020F0502020204030204" pitchFamily="34" charset="0"/>
              </a:rPr>
              <a:t> </a:t>
            </a:r>
            <a:r>
              <a:rPr lang="sr-Cyrl-RS" altLang="en-US" sz="1600" dirty="0" smtClean="0">
                <a:cs typeface="Calibri" panose="020F0502020204030204" pitchFamily="34" charset="0"/>
              </a:rPr>
              <a:t>на територији града  		  	   Панчева</a:t>
            </a: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=""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3356992"/>
            <a:ext cx="4155256" cy="336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600" b="1" dirty="0" smtClean="0">
                <a:cs typeface="Calibri" panose="020F0502020204030204" pitchFamily="34" charset="0"/>
              </a:rPr>
              <a:t>Остали </a:t>
            </a:r>
            <a:r>
              <a:rPr lang="ru-RU" altLang="en-US" sz="1600" b="1" dirty="0">
                <a:cs typeface="Calibri" panose="020F0502020204030204" pitchFamily="34" charset="0"/>
              </a:rPr>
              <a:t>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400" dirty="0">
                <a:cs typeface="Calibri" panose="020F0502020204030204" pitchFamily="34" charset="0"/>
              </a:rPr>
              <a:t>	- Образовне институције </a:t>
            </a:r>
            <a:r>
              <a:rPr lang="ru-RU" altLang="en-US" sz="1400" dirty="0" smtClean="0">
                <a:cs typeface="Calibri" panose="020F0502020204030204" pitchFamily="34" charset="0"/>
              </a:rPr>
              <a:t>(21 основних школа и</a:t>
            </a:r>
            <a:endParaRPr lang="sr-Latn-RS" altLang="en-US" sz="1400" dirty="0" smtClean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sr-Latn-RS" altLang="en-US" sz="1400" dirty="0">
                <a:cs typeface="Calibri" panose="020F0502020204030204" pitchFamily="34" charset="0"/>
              </a:rPr>
              <a:t> </a:t>
            </a:r>
            <a:r>
              <a:rPr lang="sr-Latn-RS" altLang="en-US" sz="1400" dirty="0" smtClean="0">
                <a:cs typeface="Calibri" panose="020F0502020204030204" pitchFamily="34" charset="0"/>
              </a:rPr>
              <a:t>      </a:t>
            </a:r>
            <a:r>
              <a:rPr lang="ru-RU" altLang="en-US" sz="1400" dirty="0" smtClean="0">
                <a:cs typeface="Calibri" panose="020F0502020204030204" pitchFamily="34" charset="0"/>
              </a:rPr>
              <a:t> 9 средњих школа)</a:t>
            </a:r>
            <a:endParaRPr lang="ru-RU" altLang="en-US" sz="14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400" dirty="0">
                <a:cs typeface="Calibri" panose="020F0502020204030204" pitchFamily="34" charset="0"/>
              </a:rPr>
              <a:t>	- Здравствене институције </a:t>
            </a:r>
            <a:r>
              <a:rPr lang="ru-RU" altLang="en-US" sz="1400" dirty="0" smtClean="0">
                <a:cs typeface="Calibri" panose="020F0502020204030204" pitchFamily="34" charset="0"/>
              </a:rPr>
              <a:t>(Дом здравља </a:t>
            </a:r>
            <a:r>
              <a:rPr lang="sr-Latn-RS" altLang="en-US" sz="1400" dirty="0" smtClean="0">
                <a:cs typeface="Calibri" panose="020F0502020204030204" pitchFamily="34" charset="0"/>
              </a:rPr>
              <a:t>  			   </a:t>
            </a:r>
            <a:r>
              <a:rPr lang="ru-RU" altLang="en-US" sz="1400" dirty="0" smtClean="0">
                <a:cs typeface="Calibri" panose="020F0502020204030204" pitchFamily="34" charset="0"/>
              </a:rPr>
              <a:t>Панчево)</a:t>
            </a:r>
            <a:endParaRPr lang="ru-RU" altLang="en-US" sz="14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400" dirty="0">
                <a:cs typeface="Calibri" panose="020F0502020204030204" pitchFamily="34" charset="0"/>
              </a:rPr>
              <a:t>	- Социјалне институције (Центар за социјални </a:t>
            </a:r>
            <a:r>
              <a:rPr lang="ru-RU" altLang="en-US" sz="1400" dirty="0" smtClean="0">
                <a:cs typeface="Calibri" panose="020F0502020204030204" pitchFamily="34" charset="0"/>
              </a:rPr>
              <a:t>рад «Солидарност» Панчево, Геронтолошки центар Панчева, Дом за децу и омладину без родитељског старања «Споменак», Школа за основно и средње образовање «Мара Мандић» Панчево)</a:t>
            </a:r>
            <a:endParaRPr lang="ru-RU" altLang="en-US" sz="14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4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72008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града?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270314" y="1124744"/>
            <a:ext cx="84926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b="1" dirty="0"/>
              <a:t>БУЏЕТ </a:t>
            </a:r>
            <a:r>
              <a:rPr lang="sr-Cyrl-RS" dirty="0"/>
              <a:t>града је правни документ који утврђује план прихода и примања и расхода и издатака града за буџетску, односно календарску годину.</a:t>
            </a:r>
          </a:p>
          <a:p>
            <a:pPr algn="just"/>
            <a:endParaRPr lang="en-US" dirty="0"/>
          </a:p>
          <a:p>
            <a:pPr algn="just"/>
            <a:r>
              <a:rPr lang="sr-Cyrl-RS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dirty="0"/>
          </a:p>
          <a:p>
            <a:pPr algn="just"/>
            <a:r>
              <a:rPr lang="sr-Cyrl-RS" dirty="0"/>
              <a:t>Из градског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dirty="0"/>
          </a:p>
          <a:p>
            <a:pPr algn="just"/>
            <a:r>
              <a:rPr lang="sr-Cyrl-RS" dirty="0"/>
              <a:t>Градоначелник и локална управа </a:t>
            </a:r>
            <a:r>
              <a:rPr lang="sr-Cyrl-RS" dirty="0" smtClean="0"/>
              <a:t>спроводе </a:t>
            </a:r>
            <a:r>
              <a:rPr lang="sr-Cyrl-RS" dirty="0"/>
              <a:t>градску политику, а главна полуга те политике и развоја је управо буџет града.</a:t>
            </a:r>
          </a:p>
          <a:p>
            <a:pPr algn="just"/>
            <a:endParaRPr lang="en-US" dirty="0"/>
          </a:p>
          <a:p>
            <a:pPr algn="just"/>
            <a:r>
              <a:rPr lang="sr-Cyrl-RS" dirty="0"/>
              <a:t>Приликом дефинисања овог, за град </a:t>
            </a:r>
            <a:r>
              <a:rPr lang="sr-Cyrl-RS" dirty="0" smtClean="0"/>
              <a:t>Панчево</a:t>
            </a:r>
            <a:r>
              <a:rPr lang="sr-Latn-RS" dirty="0" smtClean="0"/>
              <a:t> </a:t>
            </a:r>
            <a:r>
              <a:rPr lang="sr-Cyrl-RS" dirty="0"/>
              <a:t>најважнијег документа, </a:t>
            </a:r>
            <a:r>
              <a:rPr lang="sr-Cyrl-RS" dirty="0" smtClean="0"/>
              <a:t>руководи </a:t>
            </a:r>
            <a:r>
              <a:rPr lang="sr-Cyrl-RS" dirty="0"/>
              <a:t>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dirty="0"/>
          </a:p>
          <a:p>
            <a:pPr algn="just"/>
            <a:r>
              <a:rPr lang="sr-Cyrl-RS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7025372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868144" y="4869160"/>
            <a:ext cx="1080120" cy="9361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Јавна предузећа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72799625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градска 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600" dirty="0"/>
              <a:t>Укупни </a:t>
            </a:r>
            <a:r>
              <a:rPr lang="sr-Cyrl-RS" sz="1600" b="1" dirty="0"/>
              <a:t>јавни приходи и примања </a:t>
            </a:r>
            <a:r>
              <a:rPr lang="sr-Cyrl-RS" sz="1600" dirty="0" smtClean="0"/>
              <a:t>града</a:t>
            </a:r>
            <a:r>
              <a:rPr lang="sr-Cyrl-RS" sz="1600" dirty="0" smtClean="0">
                <a:solidFill>
                  <a:srgbClr val="FF0000"/>
                </a:solidFill>
              </a:rPr>
              <a:t> </a:t>
            </a:r>
            <a:r>
              <a:rPr lang="sr-Cyrl-RS" sz="1600" dirty="0" smtClean="0"/>
              <a:t>Панчева</a:t>
            </a:r>
            <a:r>
              <a:rPr lang="sr-Cyrl-RS" sz="1600" dirty="0" smtClean="0">
                <a:solidFill>
                  <a:srgbClr val="FF0000"/>
                </a:solidFill>
              </a:rPr>
              <a:t> </a:t>
            </a:r>
            <a:r>
              <a:rPr lang="sr-Cyrl-RS" sz="1600" dirty="0" smtClean="0"/>
              <a:t>за </a:t>
            </a:r>
            <a:r>
              <a:rPr lang="sr-Cyrl-RS" sz="1600" dirty="0"/>
              <a:t>2018. 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r>
              <a:rPr lang="sr-Cyrl-RS" sz="1600" dirty="0"/>
              <a:t>Одлуком о буџету града </a:t>
            </a:r>
            <a:r>
              <a:rPr lang="sr-Cyrl-RS" sz="1600" dirty="0">
                <a:solidFill>
                  <a:srgbClr val="FF0000"/>
                </a:solidFill>
              </a:rPr>
              <a:t> </a:t>
            </a:r>
            <a:r>
              <a:rPr lang="sr-Cyrl-RS" sz="1600" dirty="0" smtClean="0"/>
              <a:t>Панчева  </a:t>
            </a:r>
            <a:r>
              <a:rPr lang="sr-Cyrl-RS" sz="1600" dirty="0"/>
              <a:t>за 2018. годину планирана су средства из буџета града у износу од</a:t>
            </a:r>
            <a:r>
              <a:rPr lang="en-GB" sz="1600" dirty="0"/>
              <a:t> </a:t>
            </a:r>
            <a:r>
              <a:rPr lang="sr-Cyrl-RS" sz="1600" dirty="0" smtClean="0"/>
              <a:t>3.961.031.486 </a:t>
            </a:r>
            <a:r>
              <a:rPr lang="sr-Cyrl-RS" sz="1600" dirty="0"/>
              <a:t>динара</a:t>
            </a:r>
            <a:r>
              <a:rPr lang="sr-Latn-RS" sz="1600" dirty="0"/>
              <a:t>, </a:t>
            </a:r>
            <a:r>
              <a:rPr lang="sr-Cyrl-RS" sz="1600" dirty="0" smtClean="0"/>
              <a:t>дела пренетих </a:t>
            </a:r>
            <a:r>
              <a:rPr lang="sr-Cyrl-RS" sz="1600" dirty="0"/>
              <a:t>средства из ранијих година у износу од </a:t>
            </a:r>
            <a:r>
              <a:rPr lang="sr-Cyrl-RS" sz="1600" dirty="0" smtClean="0"/>
              <a:t>562.921.831 </a:t>
            </a:r>
            <a:r>
              <a:rPr lang="sr-Cyrl-RS" sz="1600" dirty="0"/>
              <a:t>динара и</a:t>
            </a:r>
            <a:r>
              <a:rPr lang="sr-Cyrl-RS" sz="1600" dirty="0">
                <a:solidFill>
                  <a:srgbClr val="FF0000"/>
                </a:solidFill>
              </a:rPr>
              <a:t> </a:t>
            </a:r>
            <a:r>
              <a:rPr lang="sr-Cyrl-RS" sz="1600" dirty="0"/>
              <a:t>средства из осталих извора </a:t>
            </a:r>
            <a:r>
              <a:rPr lang="sr-Cyrl-RS" sz="1600" dirty="0" smtClean="0"/>
              <a:t>667.797.931 </a:t>
            </a:r>
            <a:r>
              <a:rPr lang="sr-Cyrl-RS" sz="1600" dirty="0"/>
              <a:t>динара.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23415720"/>
              </p:ext>
            </p:extLst>
          </p:nvPr>
        </p:nvGraphicFramePr>
        <p:xfrm>
          <a:off x="683568" y="4365104"/>
          <a:ext cx="7920880" cy="183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quals 6">
            <a:extLst>
              <a:ext uri="{FF2B5EF4-FFF2-40B4-BE49-F238E27FC236}">
                <a16:creationId xmlns=""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b="1" dirty="0" smtClean="0">
                <a:solidFill>
                  <a:srgbClr val="FF0000"/>
                </a:solidFill>
              </a:rPr>
              <a:t>5,2</a:t>
            </a:r>
            <a:r>
              <a:rPr lang="en-GB" sz="4400" b="1" dirty="0" smtClean="0"/>
              <a:t> </a:t>
            </a:r>
            <a:r>
              <a:rPr lang="sr-Cyrl-RS" sz="3600" b="1" dirty="0"/>
              <a:t>милијарди динара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3900</TotalTime>
  <Words>1838</Words>
  <Application>Microsoft Office PowerPoint</Application>
  <PresentationFormat>On-screen Show (4:3)</PresentationFormat>
  <Paragraphs>364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Custom Design</vt:lpstr>
      <vt:lpstr>ГРАД ПАНЧЕВО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града?</vt:lpstr>
      <vt:lpstr>Ко учествује у буџетском процесу?</vt:lpstr>
      <vt:lpstr>На основу чега се доноси буџет?</vt:lpstr>
      <vt:lpstr>Како се пуни градска каса?</vt:lpstr>
      <vt:lpstr>Шта су приходи и примања буџета?</vt:lpstr>
      <vt:lpstr>Структура планираних прихода и примања за 2018. годину</vt:lpstr>
      <vt:lpstr>Структура планираних прихода и примања за 2018. годину</vt:lpstr>
      <vt:lpstr>Шта се променило у односу на 2017. годину?</vt:lpstr>
      <vt:lpstr>На шта се троше јавна средства?</vt:lpstr>
      <vt:lpstr>PowerPoint Presentation</vt:lpstr>
      <vt:lpstr>Структура планираних расхода и издатака буџета за 2018. годину</vt:lpstr>
      <vt:lpstr>  Структура планираних расхода и издатака буџета за 2018. годину  </vt:lpstr>
      <vt:lpstr>Шта се променило у односу на 2017. годину?</vt:lpstr>
      <vt:lpstr>Расходи буџета по програмима</vt:lpstr>
      <vt:lpstr>   Структура расхода и издатака   по програмској структури   </vt:lpstr>
      <vt:lpstr>Најважнији капитални пројекти</vt:lpstr>
      <vt:lpstr>Најважнији пројекти од интереса за локалну заједницу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user</cp:lastModifiedBy>
  <cp:revision>432</cp:revision>
  <cp:lastPrinted>2018-01-29T14:26:33Z</cp:lastPrinted>
  <dcterms:created xsi:type="dcterms:W3CDTF">2006-08-16T00:00:00Z</dcterms:created>
  <dcterms:modified xsi:type="dcterms:W3CDTF">2018-08-08T10:24:24Z</dcterms:modified>
</cp:coreProperties>
</file>